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86"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7" r:id="rId33"/>
    <p:sldId id="285" r:id="rId34"/>
    <p:sldId id="289" r:id="rId35"/>
    <p:sldId id="288" r:id="rId36"/>
    <p:sldId id="290" r:id="rId37"/>
    <p:sldId id="291" r:id="rId38"/>
    <p:sldId id="292" r:id="rId39"/>
    <p:sldId id="294" r:id="rId40"/>
    <p:sldId id="293" r:id="rId41"/>
    <p:sldId id="295" r:id="rId42"/>
    <p:sldId id="296" r:id="rId43"/>
    <p:sldId id="297" r:id="rId44"/>
    <p:sldId id="298" r:id="rId45"/>
    <p:sldId id="299" r:id="rId46"/>
    <p:sldId id="300" r:id="rId47"/>
    <p:sldId id="301" r:id="rId48"/>
    <p:sldId id="302" r:id="rId49"/>
    <p:sldId id="303" r:id="rId50"/>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16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4.png>
</file>

<file path=ppt/media/image5.png>
</file>

<file path=ppt/media/image6.png>
</file>

<file path=ppt/media/image7.png>
</file>

<file path=ppt/media/image8.gi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29" name="PlaceHolder 2"/>
          <p:cNvSpPr>
            <a:spLocks noGrp="1"/>
          </p:cNvSpPr>
          <p:nvPr>
            <p:ph type="body"/>
          </p:nvPr>
        </p:nvSpPr>
        <p:spPr>
          <a:xfrm>
            <a:off x="457200" y="160020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0" name="PlaceHolder 3"/>
          <p:cNvSpPr>
            <a:spLocks noGrp="1"/>
          </p:cNvSpPr>
          <p:nvPr>
            <p:ph type="body"/>
          </p:nvPr>
        </p:nvSpPr>
        <p:spPr>
          <a:xfrm>
            <a:off x="457200" y="396432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32"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3"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4" name="PlaceHolder 4"/>
          <p:cNvSpPr>
            <a:spLocks noGrp="1"/>
          </p:cNvSpPr>
          <p:nvPr>
            <p:ph type="body"/>
          </p:nvPr>
        </p:nvSpPr>
        <p:spPr>
          <a:xfrm>
            <a:off x="45720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5" name="PlaceHolder 5"/>
          <p:cNvSpPr>
            <a:spLocks noGrp="1"/>
          </p:cNvSpPr>
          <p:nvPr>
            <p:ph type="body"/>
          </p:nvPr>
        </p:nvSpPr>
        <p:spPr>
          <a:xfrm>
            <a:off x="467424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37" name="PlaceHolder 2"/>
          <p:cNvSpPr>
            <a:spLocks noGrp="1"/>
          </p:cNvSpPr>
          <p:nvPr>
            <p:ph type="body"/>
          </p:nvPr>
        </p:nvSpPr>
        <p:spPr>
          <a:xfrm>
            <a:off x="45720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8" name="PlaceHolder 3"/>
          <p:cNvSpPr>
            <a:spLocks noGrp="1"/>
          </p:cNvSpPr>
          <p:nvPr>
            <p:ph type="body"/>
          </p:nvPr>
        </p:nvSpPr>
        <p:spPr>
          <a:xfrm>
            <a:off x="323964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39" name="PlaceHolder 4"/>
          <p:cNvSpPr>
            <a:spLocks noGrp="1"/>
          </p:cNvSpPr>
          <p:nvPr>
            <p:ph type="body"/>
          </p:nvPr>
        </p:nvSpPr>
        <p:spPr>
          <a:xfrm>
            <a:off x="602208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40" name="PlaceHolder 5"/>
          <p:cNvSpPr>
            <a:spLocks noGrp="1"/>
          </p:cNvSpPr>
          <p:nvPr>
            <p:ph type="body"/>
          </p:nvPr>
        </p:nvSpPr>
        <p:spPr>
          <a:xfrm>
            <a:off x="45720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41" name="PlaceHolder 6"/>
          <p:cNvSpPr>
            <a:spLocks noGrp="1"/>
          </p:cNvSpPr>
          <p:nvPr>
            <p:ph type="body"/>
          </p:nvPr>
        </p:nvSpPr>
        <p:spPr>
          <a:xfrm>
            <a:off x="323964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42" name="PlaceHolder 7"/>
          <p:cNvSpPr>
            <a:spLocks noGrp="1"/>
          </p:cNvSpPr>
          <p:nvPr>
            <p:ph type="body"/>
          </p:nvPr>
        </p:nvSpPr>
        <p:spPr>
          <a:xfrm>
            <a:off x="602208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50" name="PlaceHolder 2"/>
          <p:cNvSpPr>
            <a:spLocks noGrp="1"/>
          </p:cNvSpPr>
          <p:nvPr>
            <p:ph type="subTitle"/>
          </p:nvPr>
        </p:nvSpPr>
        <p:spPr>
          <a:xfrm>
            <a:off x="457200" y="1600200"/>
            <a:ext cx="8229240" cy="45255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52" name="PlaceHolder 2"/>
          <p:cNvSpPr>
            <a:spLocks noGrp="1"/>
          </p:cNvSpPr>
          <p:nvPr>
            <p:ph type="body"/>
          </p:nvPr>
        </p:nvSpPr>
        <p:spPr>
          <a:xfrm>
            <a:off x="457200" y="1600200"/>
            <a:ext cx="8229240" cy="4525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54" name="PlaceHolder 2"/>
          <p:cNvSpPr>
            <a:spLocks noGrp="1"/>
          </p:cNvSpPr>
          <p:nvPr>
            <p:ph type="body"/>
          </p:nvPr>
        </p:nvSpPr>
        <p:spPr>
          <a:xfrm>
            <a:off x="45720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55" name="PlaceHolder 3"/>
          <p:cNvSpPr>
            <a:spLocks noGrp="1"/>
          </p:cNvSpPr>
          <p:nvPr>
            <p:ph type="body"/>
          </p:nvPr>
        </p:nvSpPr>
        <p:spPr>
          <a:xfrm>
            <a:off x="467424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1523880" y="173160"/>
            <a:ext cx="7138800" cy="22741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59"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0" name="PlaceHolder 3"/>
          <p:cNvSpPr>
            <a:spLocks noGrp="1"/>
          </p:cNvSpPr>
          <p:nvPr>
            <p:ph type="body"/>
          </p:nvPr>
        </p:nvSpPr>
        <p:spPr>
          <a:xfrm>
            <a:off x="467424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1" name="PlaceHolder 4"/>
          <p:cNvSpPr>
            <a:spLocks noGrp="1"/>
          </p:cNvSpPr>
          <p:nvPr>
            <p:ph type="body"/>
          </p:nvPr>
        </p:nvSpPr>
        <p:spPr>
          <a:xfrm>
            <a:off x="45720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8" name="PlaceHolder 2"/>
          <p:cNvSpPr>
            <a:spLocks noGrp="1"/>
          </p:cNvSpPr>
          <p:nvPr>
            <p:ph type="subTitle"/>
          </p:nvPr>
        </p:nvSpPr>
        <p:spPr>
          <a:xfrm>
            <a:off x="457200" y="1600200"/>
            <a:ext cx="8229240" cy="45255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63" name="PlaceHolder 2"/>
          <p:cNvSpPr>
            <a:spLocks noGrp="1"/>
          </p:cNvSpPr>
          <p:nvPr>
            <p:ph type="body"/>
          </p:nvPr>
        </p:nvSpPr>
        <p:spPr>
          <a:xfrm>
            <a:off x="45720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4"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5" name="PlaceHolder 4"/>
          <p:cNvSpPr>
            <a:spLocks noGrp="1"/>
          </p:cNvSpPr>
          <p:nvPr>
            <p:ph type="body"/>
          </p:nvPr>
        </p:nvSpPr>
        <p:spPr>
          <a:xfrm>
            <a:off x="467424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67"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8"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69" name="PlaceHolder 4"/>
          <p:cNvSpPr>
            <a:spLocks noGrp="1"/>
          </p:cNvSpPr>
          <p:nvPr>
            <p:ph type="body"/>
          </p:nvPr>
        </p:nvSpPr>
        <p:spPr>
          <a:xfrm>
            <a:off x="457200" y="396432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71" name="PlaceHolder 2"/>
          <p:cNvSpPr>
            <a:spLocks noGrp="1"/>
          </p:cNvSpPr>
          <p:nvPr>
            <p:ph type="body"/>
          </p:nvPr>
        </p:nvSpPr>
        <p:spPr>
          <a:xfrm>
            <a:off x="457200" y="160020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72" name="PlaceHolder 3"/>
          <p:cNvSpPr>
            <a:spLocks noGrp="1"/>
          </p:cNvSpPr>
          <p:nvPr>
            <p:ph type="body"/>
          </p:nvPr>
        </p:nvSpPr>
        <p:spPr>
          <a:xfrm>
            <a:off x="457200" y="396432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74"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75"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76" name="PlaceHolder 4"/>
          <p:cNvSpPr>
            <a:spLocks noGrp="1"/>
          </p:cNvSpPr>
          <p:nvPr>
            <p:ph type="body"/>
          </p:nvPr>
        </p:nvSpPr>
        <p:spPr>
          <a:xfrm>
            <a:off x="45720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77" name="PlaceHolder 5"/>
          <p:cNvSpPr>
            <a:spLocks noGrp="1"/>
          </p:cNvSpPr>
          <p:nvPr>
            <p:ph type="body"/>
          </p:nvPr>
        </p:nvSpPr>
        <p:spPr>
          <a:xfrm>
            <a:off x="467424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79" name="PlaceHolder 2"/>
          <p:cNvSpPr>
            <a:spLocks noGrp="1"/>
          </p:cNvSpPr>
          <p:nvPr>
            <p:ph type="body"/>
          </p:nvPr>
        </p:nvSpPr>
        <p:spPr>
          <a:xfrm>
            <a:off x="45720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80" name="PlaceHolder 3"/>
          <p:cNvSpPr>
            <a:spLocks noGrp="1"/>
          </p:cNvSpPr>
          <p:nvPr>
            <p:ph type="body"/>
          </p:nvPr>
        </p:nvSpPr>
        <p:spPr>
          <a:xfrm>
            <a:off x="323964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81" name="PlaceHolder 4"/>
          <p:cNvSpPr>
            <a:spLocks noGrp="1"/>
          </p:cNvSpPr>
          <p:nvPr>
            <p:ph type="body"/>
          </p:nvPr>
        </p:nvSpPr>
        <p:spPr>
          <a:xfrm>
            <a:off x="6022080" y="160020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82" name="PlaceHolder 5"/>
          <p:cNvSpPr>
            <a:spLocks noGrp="1"/>
          </p:cNvSpPr>
          <p:nvPr>
            <p:ph type="body"/>
          </p:nvPr>
        </p:nvSpPr>
        <p:spPr>
          <a:xfrm>
            <a:off x="45720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83" name="PlaceHolder 6"/>
          <p:cNvSpPr>
            <a:spLocks noGrp="1"/>
          </p:cNvSpPr>
          <p:nvPr>
            <p:ph type="body"/>
          </p:nvPr>
        </p:nvSpPr>
        <p:spPr>
          <a:xfrm>
            <a:off x="323964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84" name="PlaceHolder 7"/>
          <p:cNvSpPr>
            <a:spLocks noGrp="1"/>
          </p:cNvSpPr>
          <p:nvPr>
            <p:ph type="body"/>
          </p:nvPr>
        </p:nvSpPr>
        <p:spPr>
          <a:xfrm>
            <a:off x="6022080" y="3964320"/>
            <a:ext cx="26496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10" name="PlaceHolder 2"/>
          <p:cNvSpPr>
            <a:spLocks noGrp="1"/>
          </p:cNvSpPr>
          <p:nvPr>
            <p:ph type="body"/>
          </p:nvPr>
        </p:nvSpPr>
        <p:spPr>
          <a:xfrm>
            <a:off x="457200" y="1600200"/>
            <a:ext cx="8229240" cy="4525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12" name="PlaceHolder 2"/>
          <p:cNvSpPr>
            <a:spLocks noGrp="1"/>
          </p:cNvSpPr>
          <p:nvPr>
            <p:ph type="body"/>
          </p:nvPr>
        </p:nvSpPr>
        <p:spPr>
          <a:xfrm>
            <a:off x="45720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13" name="PlaceHolder 3"/>
          <p:cNvSpPr>
            <a:spLocks noGrp="1"/>
          </p:cNvSpPr>
          <p:nvPr>
            <p:ph type="body"/>
          </p:nvPr>
        </p:nvSpPr>
        <p:spPr>
          <a:xfrm>
            <a:off x="467424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1523880" y="173160"/>
            <a:ext cx="7138800" cy="22741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17"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18" name="PlaceHolder 3"/>
          <p:cNvSpPr>
            <a:spLocks noGrp="1"/>
          </p:cNvSpPr>
          <p:nvPr>
            <p:ph type="body"/>
          </p:nvPr>
        </p:nvSpPr>
        <p:spPr>
          <a:xfrm>
            <a:off x="467424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19" name="PlaceHolder 4"/>
          <p:cNvSpPr>
            <a:spLocks noGrp="1"/>
          </p:cNvSpPr>
          <p:nvPr>
            <p:ph type="body"/>
          </p:nvPr>
        </p:nvSpPr>
        <p:spPr>
          <a:xfrm>
            <a:off x="45720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21" name="PlaceHolder 2"/>
          <p:cNvSpPr>
            <a:spLocks noGrp="1"/>
          </p:cNvSpPr>
          <p:nvPr>
            <p:ph type="body"/>
          </p:nvPr>
        </p:nvSpPr>
        <p:spPr>
          <a:xfrm>
            <a:off x="457200" y="1600200"/>
            <a:ext cx="4015800" cy="4525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22"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23" name="PlaceHolder 4"/>
          <p:cNvSpPr>
            <a:spLocks noGrp="1"/>
          </p:cNvSpPr>
          <p:nvPr>
            <p:ph type="body"/>
          </p:nvPr>
        </p:nvSpPr>
        <p:spPr>
          <a:xfrm>
            <a:off x="4674240" y="396432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523880" y="173160"/>
            <a:ext cx="7138800" cy="490320"/>
          </a:xfrm>
          <a:prstGeom prst="rect">
            <a:avLst/>
          </a:prstGeom>
        </p:spPr>
        <p:txBody>
          <a:bodyPr lIns="0" tIns="0" rIns="0" bIns="0" anchor="ctr">
            <a:noAutofit/>
          </a:bodyPr>
          <a:lstStyle/>
          <a:p>
            <a:endParaRPr lang="en-US" sz="2400" b="0" strike="noStrike" spc="-1">
              <a:solidFill>
                <a:srgbClr val="464646"/>
              </a:solidFill>
              <a:latin typeface="Arial"/>
            </a:endParaRPr>
          </a:p>
        </p:txBody>
      </p:sp>
      <p:sp>
        <p:nvSpPr>
          <p:cNvPr id="25" name="PlaceHolder 2"/>
          <p:cNvSpPr>
            <a:spLocks noGrp="1"/>
          </p:cNvSpPr>
          <p:nvPr>
            <p:ph type="body"/>
          </p:nvPr>
        </p:nvSpPr>
        <p:spPr>
          <a:xfrm>
            <a:off x="45720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26" name="PlaceHolder 3"/>
          <p:cNvSpPr>
            <a:spLocks noGrp="1"/>
          </p:cNvSpPr>
          <p:nvPr>
            <p:ph type="body"/>
          </p:nvPr>
        </p:nvSpPr>
        <p:spPr>
          <a:xfrm>
            <a:off x="4674240" y="1600200"/>
            <a:ext cx="4015800" cy="2158560"/>
          </a:xfrm>
          <a:prstGeom prst="rect">
            <a:avLst/>
          </a:prstGeom>
        </p:spPr>
        <p:txBody>
          <a:bodyPr lIns="0" tIns="0" rIns="0" bIns="0">
            <a:normAutofit/>
          </a:bodyPr>
          <a:lstStyle/>
          <a:p>
            <a:endParaRPr lang="en-US" sz="3200" b="0" strike="noStrike" spc="-1">
              <a:solidFill>
                <a:srgbClr val="464646"/>
              </a:solidFill>
              <a:latin typeface="Arial"/>
            </a:endParaRPr>
          </a:p>
        </p:txBody>
      </p:sp>
      <p:sp>
        <p:nvSpPr>
          <p:cNvPr id="27" name="PlaceHolder 4"/>
          <p:cNvSpPr>
            <a:spLocks noGrp="1"/>
          </p:cNvSpPr>
          <p:nvPr>
            <p:ph type="body"/>
          </p:nvPr>
        </p:nvSpPr>
        <p:spPr>
          <a:xfrm>
            <a:off x="457200" y="3964320"/>
            <a:ext cx="8229240" cy="2158560"/>
          </a:xfrm>
          <a:prstGeom prst="rect">
            <a:avLst/>
          </a:prstGeom>
        </p:spPr>
        <p:txBody>
          <a:bodyPr lIns="0" tIns="0" rIns="0" bIns="0">
            <a:normAutofit/>
          </a:bodyPr>
          <a:lstStyle/>
          <a:p>
            <a:endParaRPr lang="en-US" sz="3200" b="0" strike="noStrike" spc="-1">
              <a:solidFill>
                <a:srgbClr val="464646"/>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Picture 7" descr="wordpress PPT template slide"/>
          <p:cNvPicPr/>
          <p:nvPr/>
        </p:nvPicPr>
        <p:blipFill>
          <a:blip r:embed="rId14"/>
          <a:stretch/>
        </p:blipFill>
        <p:spPr>
          <a:xfrm>
            <a:off x="0" y="0"/>
            <a:ext cx="9143640" cy="6857640"/>
          </a:xfrm>
          <a:prstGeom prst="rect">
            <a:avLst/>
          </a:prstGeom>
          <a:ln>
            <a:noFill/>
          </a:ln>
        </p:spPr>
      </p:pic>
      <p:pic>
        <p:nvPicPr>
          <p:cNvPr id="8" name="Picture 8" descr="wordpress PPT template title"/>
          <p:cNvPicPr/>
          <p:nvPr/>
        </p:nvPicPr>
        <p:blipFill>
          <a:blip r:embed="rId15"/>
          <a:stretch/>
        </p:blipFill>
        <p:spPr>
          <a:xfrm>
            <a:off x="0" y="0"/>
            <a:ext cx="9143640" cy="6857640"/>
          </a:xfrm>
          <a:prstGeom prst="rect">
            <a:avLst/>
          </a:prstGeom>
          <a:ln>
            <a:noFill/>
          </a:ln>
        </p:spPr>
      </p:pic>
      <p:sp>
        <p:nvSpPr>
          <p:cNvPr id="2" name="PlaceHolder 1"/>
          <p:cNvSpPr>
            <a:spLocks noGrp="1"/>
          </p:cNvSpPr>
          <p:nvPr>
            <p:ph type="title"/>
          </p:nvPr>
        </p:nvSpPr>
        <p:spPr>
          <a:xfrm>
            <a:off x="685800" y="1168560"/>
            <a:ext cx="7772040" cy="1469520"/>
          </a:xfrm>
          <a:prstGeom prst="rect">
            <a:avLst/>
          </a:prstGeom>
        </p:spPr>
        <p:txBody>
          <a:bodyPr anchor="ctr">
            <a:noAutofit/>
          </a:bodyPr>
          <a:lstStyle/>
          <a:p>
            <a:pPr algn="ctr">
              <a:lnSpc>
                <a:spcPct val="100000"/>
              </a:lnSpc>
            </a:pPr>
            <a:r>
              <a:rPr lang="en-US" sz="4000" b="0" strike="noStrike" spc="-1">
                <a:solidFill>
                  <a:srgbClr val="464646"/>
                </a:solidFill>
                <a:latin typeface="Arial"/>
              </a:rPr>
              <a:t>Click to edit Master title style</a:t>
            </a:r>
          </a:p>
        </p:txBody>
      </p:sp>
      <p:sp>
        <p:nvSpPr>
          <p:cNvPr id="3" name="PlaceHolder 2"/>
          <p:cNvSpPr>
            <a:spLocks noGrp="1"/>
          </p:cNvSpPr>
          <p:nvPr>
            <p:ph type="dt"/>
          </p:nvPr>
        </p:nvSpPr>
        <p:spPr>
          <a:xfrm>
            <a:off x="457200" y="6245280"/>
            <a:ext cx="2133360" cy="475920"/>
          </a:xfrm>
          <a:prstGeom prst="rect">
            <a:avLst/>
          </a:prstGeom>
        </p:spPr>
        <p:txBody>
          <a:bodyPr>
            <a:noAutofit/>
          </a:bodyPr>
          <a:lstStyle/>
          <a:p>
            <a:endParaRPr lang="en-US" sz="2400" b="0" strike="noStrike" spc="-1">
              <a:latin typeface="Times New Roman"/>
            </a:endParaRPr>
          </a:p>
        </p:txBody>
      </p:sp>
      <p:sp>
        <p:nvSpPr>
          <p:cNvPr id="4" name="PlaceHolder 3"/>
          <p:cNvSpPr>
            <a:spLocks noGrp="1"/>
          </p:cNvSpPr>
          <p:nvPr>
            <p:ph type="ftr"/>
          </p:nvPr>
        </p:nvSpPr>
        <p:spPr>
          <a:xfrm>
            <a:off x="3124080" y="6245280"/>
            <a:ext cx="2895120" cy="475920"/>
          </a:xfrm>
          <a:prstGeom prst="rect">
            <a:avLst/>
          </a:prstGeom>
        </p:spPr>
        <p:txBody>
          <a:bodyPr>
            <a:noAutofit/>
          </a:bodyPr>
          <a:lstStyle/>
          <a:p>
            <a:endParaRPr lang="en-US" sz="2400" b="0" strike="noStrike" spc="-1">
              <a:latin typeface="Times New Roman"/>
            </a:endParaRPr>
          </a:p>
        </p:txBody>
      </p:sp>
      <p:sp>
        <p:nvSpPr>
          <p:cNvPr id="5" name="PlaceHolder 4"/>
          <p:cNvSpPr>
            <a:spLocks noGrp="1"/>
          </p:cNvSpPr>
          <p:nvPr>
            <p:ph type="sldNum"/>
          </p:nvPr>
        </p:nvSpPr>
        <p:spPr>
          <a:xfrm>
            <a:off x="6553080" y="6245280"/>
            <a:ext cx="2133360" cy="475920"/>
          </a:xfrm>
          <a:prstGeom prst="rect">
            <a:avLst/>
          </a:prstGeom>
        </p:spPr>
        <p:txBody>
          <a:bodyPr>
            <a:noAutofit/>
          </a:bodyPr>
          <a:lstStyle/>
          <a:p>
            <a:pPr algn="r">
              <a:lnSpc>
                <a:spcPct val="100000"/>
              </a:lnSpc>
            </a:pPr>
            <a:fld id="{89BF678E-E8A9-4E5F-B0F0-814E38408793}" type="slidenum">
              <a:rPr lang="en-US" sz="1400" b="0" strike="noStrike" spc="-1">
                <a:solidFill>
                  <a:srgbClr val="464646"/>
                </a:solidFill>
                <a:latin typeface="Arial"/>
              </a:rPr>
              <a:t>‹#›</a:t>
            </a:fld>
            <a:endParaRPr lang="en-US" sz="1400" b="0" strike="noStrike" spc="-1">
              <a:latin typeface="Times New Roman"/>
            </a:endParaRPr>
          </a:p>
        </p:txBody>
      </p:sp>
      <p:sp>
        <p:nvSpPr>
          <p:cNvPr id="6" name="PlaceHolder 5"/>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464646"/>
                </a:solidFill>
                <a:latin typeface="Arial"/>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rgbClr val="464646"/>
                </a:solidFill>
                <a:latin typeface="Arial"/>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464646"/>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464646"/>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64646"/>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64646"/>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64646"/>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3" name="Picture 7" descr="wordpress PPT template slide"/>
          <p:cNvPicPr/>
          <p:nvPr/>
        </p:nvPicPr>
        <p:blipFill>
          <a:blip r:embed="rId14"/>
          <a:stretch/>
        </p:blipFill>
        <p:spPr>
          <a:xfrm>
            <a:off x="0" y="0"/>
            <a:ext cx="9143640" cy="6857640"/>
          </a:xfrm>
          <a:prstGeom prst="rect">
            <a:avLst/>
          </a:prstGeom>
          <a:ln>
            <a:noFill/>
          </a:ln>
        </p:spPr>
      </p:pic>
      <p:sp>
        <p:nvSpPr>
          <p:cNvPr id="44" name="PlaceHolder 1"/>
          <p:cNvSpPr>
            <a:spLocks noGrp="1"/>
          </p:cNvSpPr>
          <p:nvPr>
            <p:ph type="title"/>
          </p:nvPr>
        </p:nvSpPr>
        <p:spPr>
          <a:xfrm>
            <a:off x="1523880" y="173160"/>
            <a:ext cx="7138800" cy="490320"/>
          </a:xfrm>
          <a:prstGeom prst="rect">
            <a:avLst/>
          </a:prstGeom>
        </p:spPr>
        <p:txBody>
          <a:bodyPr anchor="ctr">
            <a:noAutofit/>
          </a:bodyPr>
          <a:lstStyle/>
          <a:p>
            <a:pPr>
              <a:lnSpc>
                <a:spcPct val="100000"/>
              </a:lnSpc>
            </a:pPr>
            <a:r>
              <a:rPr lang="en-US" sz="2400" b="0" strike="noStrike" spc="-1">
                <a:solidFill>
                  <a:srgbClr val="FFFFFF"/>
                </a:solidFill>
                <a:latin typeface="Arial"/>
              </a:rPr>
              <a:t>Click to edit Master title style</a:t>
            </a:r>
            <a:endParaRPr lang="en-US" sz="2400" b="0" strike="noStrike" spc="-1">
              <a:solidFill>
                <a:srgbClr val="464646"/>
              </a:solidFill>
              <a:latin typeface="Arial"/>
            </a:endParaRPr>
          </a:p>
        </p:txBody>
      </p:sp>
      <p:sp>
        <p:nvSpPr>
          <p:cNvPr id="45" name="PlaceHolder 2"/>
          <p:cNvSpPr>
            <a:spLocks noGrp="1"/>
          </p:cNvSpPr>
          <p:nvPr>
            <p:ph type="body"/>
          </p:nvPr>
        </p:nvSpPr>
        <p:spPr>
          <a:xfrm>
            <a:off x="457200" y="1600200"/>
            <a:ext cx="8229240" cy="4525560"/>
          </a:xfrm>
          <a:prstGeom prst="rect">
            <a:avLst/>
          </a:prstGeom>
        </p:spPr>
        <p:txBody>
          <a:bodyPr>
            <a:noAutofit/>
          </a:bodyPr>
          <a:lstStyle/>
          <a:p>
            <a:pPr marL="343080" indent="-342720">
              <a:lnSpc>
                <a:spcPct val="100000"/>
              </a:lnSpc>
              <a:spcBef>
                <a:spcPts val="641"/>
              </a:spcBef>
              <a:buClr>
                <a:srgbClr val="464646"/>
              </a:buClr>
              <a:buFont typeface="Symbol" charset="2"/>
              <a:buChar char=""/>
            </a:pPr>
            <a:r>
              <a:rPr lang="en-US" sz="3200" b="0" strike="noStrike" spc="-1">
                <a:solidFill>
                  <a:srgbClr val="464646"/>
                </a:solidFill>
                <a:latin typeface="Arial"/>
              </a:rPr>
              <a:t>Click to edit Master text styles</a:t>
            </a:r>
          </a:p>
          <a:p>
            <a:pPr marL="743040" lvl="1" indent="-285480">
              <a:lnSpc>
                <a:spcPct val="100000"/>
              </a:lnSpc>
              <a:spcBef>
                <a:spcPts val="561"/>
              </a:spcBef>
              <a:buClr>
                <a:srgbClr val="464646"/>
              </a:buClr>
              <a:buFont typeface="Symbol" charset="2"/>
              <a:buChar char=""/>
            </a:pPr>
            <a:r>
              <a:rPr lang="en-US" sz="2800" b="0" strike="noStrike" spc="-1">
                <a:solidFill>
                  <a:srgbClr val="464646"/>
                </a:solidFill>
                <a:latin typeface="Arial"/>
              </a:rPr>
              <a:t>Second level</a:t>
            </a:r>
          </a:p>
          <a:p>
            <a:pPr marL="1143000" lvl="2" indent="-228240">
              <a:lnSpc>
                <a:spcPct val="100000"/>
              </a:lnSpc>
              <a:spcBef>
                <a:spcPts val="479"/>
              </a:spcBef>
              <a:buClr>
                <a:srgbClr val="464646"/>
              </a:buClr>
              <a:buFont typeface="Symbol" charset="2"/>
              <a:buChar char=""/>
            </a:pPr>
            <a:r>
              <a:rPr lang="en-US" sz="2400" b="0" strike="noStrike" spc="-1">
                <a:solidFill>
                  <a:srgbClr val="464646"/>
                </a:solidFill>
                <a:latin typeface="Arial"/>
              </a:rPr>
              <a:t>Third level</a:t>
            </a:r>
          </a:p>
          <a:p>
            <a:pPr marL="1600200" lvl="3" indent="-228240">
              <a:lnSpc>
                <a:spcPct val="100000"/>
              </a:lnSpc>
              <a:spcBef>
                <a:spcPts val="400"/>
              </a:spcBef>
              <a:buClr>
                <a:srgbClr val="464646"/>
              </a:buClr>
              <a:buFont typeface="Symbol" charset="2"/>
              <a:buChar char=""/>
            </a:pPr>
            <a:r>
              <a:rPr lang="en-US" sz="2000" b="0" strike="noStrike" spc="-1">
                <a:solidFill>
                  <a:srgbClr val="464646"/>
                </a:solidFill>
                <a:latin typeface="Arial"/>
              </a:rPr>
              <a:t>Fourth level</a:t>
            </a:r>
          </a:p>
          <a:p>
            <a:pPr marL="2057400" lvl="4" indent="-228240">
              <a:lnSpc>
                <a:spcPct val="100000"/>
              </a:lnSpc>
              <a:spcBef>
                <a:spcPts val="400"/>
              </a:spcBef>
              <a:buClr>
                <a:srgbClr val="464646"/>
              </a:buClr>
              <a:buFont typeface="StarSymbol"/>
              <a:buChar char="»"/>
            </a:pPr>
            <a:r>
              <a:rPr lang="en-US" sz="2000" b="0" strike="noStrike" spc="-1">
                <a:solidFill>
                  <a:srgbClr val="464646"/>
                </a:solidFill>
                <a:latin typeface="Arial"/>
              </a:rPr>
              <a:t>Fifth level</a:t>
            </a:r>
          </a:p>
        </p:txBody>
      </p:sp>
      <p:sp>
        <p:nvSpPr>
          <p:cNvPr id="46" name="PlaceHolder 3"/>
          <p:cNvSpPr>
            <a:spLocks noGrp="1"/>
          </p:cNvSpPr>
          <p:nvPr>
            <p:ph type="dt"/>
          </p:nvPr>
        </p:nvSpPr>
        <p:spPr>
          <a:xfrm>
            <a:off x="457200" y="6245280"/>
            <a:ext cx="2133360" cy="475920"/>
          </a:xfrm>
          <a:prstGeom prst="rect">
            <a:avLst/>
          </a:prstGeom>
        </p:spPr>
        <p:txBody>
          <a:bodyPr>
            <a:noAutofit/>
          </a:bodyPr>
          <a:lstStyle/>
          <a:p>
            <a:endParaRPr lang="en-US" sz="2400" b="0" strike="noStrike" spc="-1">
              <a:latin typeface="Times New Roman"/>
            </a:endParaRPr>
          </a:p>
        </p:txBody>
      </p:sp>
      <p:sp>
        <p:nvSpPr>
          <p:cNvPr id="47" name="PlaceHolder 4"/>
          <p:cNvSpPr>
            <a:spLocks noGrp="1"/>
          </p:cNvSpPr>
          <p:nvPr>
            <p:ph type="ftr"/>
          </p:nvPr>
        </p:nvSpPr>
        <p:spPr>
          <a:xfrm>
            <a:off x="3124080" y="6245280"/>
            <a:ext cx="2895120" cy="475920"/>
          </a:xfrm>
          <a:prstGeom prst="rect">
            <a:avLst/>
          </a:prstGeom>
        </p:spPr>
        <p:txBody>
          <a:bodyPr>
            <a:noAutofit/>
          </a:bodyPr>
          <a:lstStyle/>
          <a:p>
            <a:endParaRPr lang="en-US" sz="2400" b="0" strike="noStrike" spc="-1">
              <a:latin typeface="Times New Roman"/>
            </a:endParaRPr>
          </a:p>
        </p:txBody>
      </p:sp>
      <p:sp>
        <p:nvSpPr>
          <p:cNvPr id="48" name="PlaceHolder 5"/>
          <p:cNvSpPr>
            <a:spLocks noGrp="1"/>
          </p:cNvSpPr>
          <p:nvPr>
            <p:ph type="sldNum"/>
          </p:nvPr>
        </p:nvSpPr>
        <p:spPr>
          <a:xfrm>
            <a:off x="6588000" y="6245280"/>
            <a:ext cx="1341000" cy="475920"/>
          </a:xfrm>
          <a:prstGeom prst="rect">
            <a:avLst/>
          </a:prstGeom>
        </p:spPr>
        <p:txBody>
          <a:bodyPr>
            <a:noAutofit/>
          </a:bodyPr>
          <a:lstStyle/>
          <a:p>
            <a:pPr algn="r">
              <a:lnSpc>
                <a:spcPct val="100000"/>
              </a:lnSpc>
            </a:pPr>
            <a:fld id="{E2B8A683-5CA7-4C79-A58D-C133AE1D4F10}" type="slidenum">
              <a:rPr lang="en-US" sz="1400" b="0" strike="noStrike" spc="-1">
                <a:solidFill>
                  <a:srgbClr val="464646"/>
                </a:solidFill>
                <a:latin typeface="Arial"/>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8.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hyperlink" Target="https://aws.amazon.com/s3/" TargetMode="External"/><Relationship Id="rId2" Type="http://schemas.openxmlformats.org/officeDocument/2006/relationships/hyperlink" Target="https://aws.amazon.com/emr/details/hadoop/what-is-hadoop/" TargetMode="Externa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2.jpeg"/><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Shape 1"/>
          <p:cNvSpPr txBox="1"/>
          <p:nvPr/>
        </p:nvSpPr>
        <p:spPr>
          <a:xfrm>
            <a:off x="1752480" y="609480"/>
            <a:ext cx="6248160" cy="1469520"/>
          </a:xfrm>
          <a:prstGeom prst="rect">
            <a:avLst/>
          </a:prstGeom>
          <a:noFill/>
          <a:ln>
            <a:noFill/>
          </a:ln>
        </p:spPr>
        <p:txBody>
          <a:bodyPr anchor="ctr">
            <a:noAutofit/>
          </a:bodyPr>
          <a:lstStyle/>
          <a:p>
            <a:pPr algn="ctr">
              <a:lnSpc>
                <a:spcPct val="100000"/>
              </a:lnSpc>
            </a:pPr>
            <a:r>
              <a:rPr lang="en-US" sz="4000" b="1" strike="noStrike" spc="-1">
                <a:solidFill>
                  <a:srgbClr val="00B050"/>
                </a:solidFill>
                <a:latin typeface="Cambria"/>
              </a:rPr>
              <a:t>Hadoop, a distributed framework for Big Data</a:t>
            </a:r>
            <a:endParaRPr lang="en-US" sz="4000" b="0" strike="noStrike" spc="-1">
              <a:solidFill>
                <a:srgbClr val="464646"/>
              </a:solidFill>
              <a:latin typeface="Arial"/>
            </a:endParaRPr>
          </a:p>
        </p:txBody>
      </p:sp>
      <p:pic>
        <p:nvPicPr>
          <p:cNvPr id="86" name="Picture 1"/>
          <p:cNvPicPr/>
          <p:nvPr/>
        </p:nvPicPr>
        <p:blipFill>
          <a:blip r:embed="rId2"/>
          <a:stretch/>
        </p:blipFill>
        <p:spPr>
          <a:xfrm>
            <a:off x="2590920" y="4038480"/>
            <a:ext cx="3558240" cy="2742840"/>
          </a:xfrm>
          <a:prstGeom prst="rect">
            <a:avLst/>
          </a:prstGeom>
          <a:ln>
            <a:noFill/>
          </a:ln>
        </p:spPr>
      </p:pic>
      <p:pic>
        <p:nvPicPr>
          <p:cNvPr id="87" name="Picture 2"/>
          <p:cNvPicPr/>
          <p:nvPr/>
        </p:nvPicPr>
        <p:blipFill>
          <a:blip r:embed="rId3"/>
          <a:stretch/>
        </p:blipFill>
        <p:spPr>
          <a:xfrm>
            <a:off x="4952880" y="5943600"/>
            <a:ext cx="3428640" cy="875160"/>
          </a:xfrm>
          <a:prstGeom prst="rect">
            <a:avLst/>
          </a:prstGeom>
          <a:ln>
            <a:noFill/>
          </a:ln>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Picture 5" descr="tb"/>
          <p:cNvPicPr/>
          <p:nvPr/>
        </p:nvPicPr>
        <p:blipFill>
          <a:blip r:embed="rId2"/>
          <a:stretch/>
        </p:blipFill>
        <p:spPr>
          <a:xfrm>
            <a:off x="1447920" y="163440"/>
            <a:ext cx="7695720" cy="533160"/>
          </a:xfrm>
          <a:prstGeom prst="rect">
            <a:avLst/>
          </a:prstGeom>
          <a:ln>
            <a:noFill/>
          </a:ln>
        </p:spPr>
      </p:pic>
      <p:sp>
        <p:nvSpPr>
          <p:cNvPr id="127"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Hadoop’s Architecture</a:t>
            </a:r>
            <a:endParaRPr lang="en-US" sz="2400" b="0" strike="noStrike" spc="-1">
              <a:solidFill>
                <a:srgbClr val="464646"/>
              </a:solidFill>
              <a:latin typeface="Arial"/>
            </a:endParaRPr>
          </a:p>
        </p:txBody>
      </p:sp>
      <p:sp>
        <p:nvSpPr>
          <p:cNvPr id="128" name="CustomShape 2"/>
          <p:cNvSpPr/>
          <p:nvPr/>
        </p:nvSpPr>
        <p:spPr>
          <a:xfrm>
            <a:off x="990720" y="1600200"/>
            <a:ext cx="7086240" cy="393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464646"/>
              </a:buClr>
              <a:buFont typeface="Arial"/>
              <a:buChar char="•"/>
            </a:pPr>
            <a:r>
              <a:rPr lang="en-US" sz="1800" b="0" strike="noStrike" spc="-1">
                <a:solidFill>
                  <a:srgbClr val="464646"/>
                </a:solidFill>
                <a:latin typeface="Arial"/>
              </a:rPr>
              <a:t>Distributed, with some centralization</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Main nodes of cluster are where most of the computational power and storage of the system lies</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Main nodes run TaskTracker to accept and reply to MapReduce tasks, and also DataNode to store needed blocks closely as possible</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Central control node runs NameNode to keep track of HDFS directories &amp; files, and JobTracker to dispatch compute tasks to TaskTracker</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Written in Java, also supports Python and Ruby</a:t>
            </a:r>
            <a:endParaRPr lang="en-US" sz="1800" b="0" strike="noStrike" spc="-1">
              <a:latin typeface="Arial"/>
            </a:endParaRPr>
          </a:p>
        </p:txBody>
      </p:sp>
      <p:pic>
        <p:nvPicPr>
          <p:cNvPr id="129" name="Picture 6"/>
          <p:cNvPicPr/>
          <p:nvPr/>
        </p:nvPicPr>
        <p:blipFill>
          <a:blip r:embed="rId3"/>
          <a:stretch/>
        </p:blipFill>
        <p:spPr>
          <a:xfrm>
            <a:off x="7467480" y="5562720"/>
            <a:ext cx="1751760" cy="1350360"/>
          </a:xfrm>
          <a:prstGeom prst="rect">
            <a:avLst/>
          </a:prstGeom>
          <a:ln>
            <a:noFill/>
          </a:ln>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Picture 5" descr="tb"/>
          <p:cNvPicPr/>
          <p:nvPr/>
        </p:nvPicPr>
        <p:blipFill>
          <a:blip r:embed="rId2"/>
          <a:stretch/>
        </p:blipFill>
        <p:spPr>
          <a:xfrm>
            <a:off x="1447920" y="163440"/>
            <a:ext cx="7695720" cy="533160"/>
          </a:xfrm>
          <a:prstGeom prst="rect">
            <a:avLst/>
          </a:prstGeom>
          <a:ln>
            <a:noFill/>
          </a:ln>
        </p:spPr>
      </p:pic>
      <p:sp>
        <p:nvSpPr>
          <p:cNvPr id="131"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Hadoop’s Architecture</a:t>
            </a:r>
            <a:endParaRPr lang="en-US" sz="2400" b="0" strike="noStrike" spc="-1">
              <a:solidFill>
                <a:srgbClr val="464646"/>
              </a:solidFill>
              <a:latin typeface="Arial"/>
            </a:endParaRPr>
          </a:p>
        </p:txBody>
      </p:sp>
      <p:pic>
        <p:nvPicPr>
          <p:cNvPr id="132" name="Picture 6"/>
          <p:cNvPicPr/>
          <p:nvPr/>
        </p:nvPicPr>
        <p:blipFill>
          <a:blip r:embed="rId3"/>
          <a:stretch/>
        </p:blipFill>
        <p:spPr>
          <a:xfrm>
            <a:off x="7467480" y="5562720"/>
            <a:ext cx="1751760" cy="1350360"/>
          </a:xfrm>
          <a:prstGeom prst="rect">
            <a:avLst/>
          </a:prstGeom>
          <a:ln>
            <a:noFill/>
          </a:ln>
        </p:spPr>
      </p:pic>
      <p:pic>
        <p:nvPicPr>
          <p:cNvPr id="133" name="Picture 2" descr="http://www.atlantbh.com/wp-content/uploads/2012/01/Hadoop-Cluster.png"/>
          <p:cNvPicPr/>
          <p:nvPr/>
        </p:nvPicPr>
        <p:blipFill>
          <a:blip r:embed="rId4"/>
          <a:stretch/>
        </p:blipFill>
        <p:spPr>
          <a:xfrm>
            <a:off x="1160640" y="1371600"/>
            <a:ext cx="7183440" cy="3792960"/>
          </a:xfrm>
          <a:prstGeom prst="rect">
            <a:avLst/>
          </a:prstGeom>
          <a:ln>
            <a:noFill/>
          </a:ln>
          <a:effectLst>
            <a:outerShdw blurRad="292100" dist="139498" dir="2700000" algn="tl" rotWithShape="0">
              <a:srgbClr val="333333">
                <a:alpha val="65000"/>
              </a:srgbClr>
            </a:outerShdw>
          </a:effectLst>
        </p:spPr>
      </p:pic>
    </p:spTree>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barn(inVertical)">
                                      <p:cBhvr additive="repl">
                                        <p:cTn id="7"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35" name="Picture 134"/>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Picture 5" descr="tb"/>
          <p:cNvPicPr/>
          <p:nvPr/>
        </p:nvPicPr>
        <p:blipFill>
          <a:blip r:embed="rId2"/>
          <a:stretch/>
        </p:blipFill>
        <p:spPr>
          <a:xfrm>
            <a:off x="1447920" y="163440"/>
            <a:ext cx="7695720" cy="533160"/>
          </a:xfrm>
          <a:prstGeom prst="rect">
            <a:avLst/>
          </a:prstGeom>
          <a:ln>
            <a:noFill/>
          </a:ln>
        </p:spPr>
      </p:pic>
      <p:sp>
        <p:nvSpPr>
          <p:cNvPr id="137"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Hadoop’s Architecture</a:t>
            </a:r>
            <a:endParaRPr lang="en-US" sz="2400" b="0" strike="noStrike" spc="-1">
              <a:solidFill>
                <a:srgbClr val="464646"/>
              </a:solidFill>
              <a:latin typeface="Arial"/>
            </a:endParaRPr>
          </a:p>
        </p:txBody>
      </p:sp>
      <p:pic>
        <p:nvPicPr>
          <p:cNvPr id="138" name="Picture 3"/>
          <p:cNvPicPr/>
          <p:nvPr/>
        </p:nvPicPr>
        <p:blipFill>
          <a:blip r:embed="rId3"/>
          <a:stretch/>
        </p:blipFill>
        <p:spPr>
          <a:xfrm>
            <a:off x="7467480" y="5562720"/>
            <a:ext cx="1751760" cy="1350360"/>
          </a:xfrm>
          <a:prstGeom prst="rect">
            <a:avLst/>
          </a:prstGeom>
          <a:ln>
            <a:noFill/>
          </a:ln>
        </p:spPr>
      </p:pic>
      <p:sp>
        <p:nvSpPr>
          <p:cNvPr id="139" name="CustomShape 2"/>
          <p:cNvSpPr/>
          <p:nvPr/>
        </p:nvSpPr>
        <p:spPr>
          <a:xfrm>
            <a:off x="1143000" y="1676520"/>
            <a:ext cx="6629040" cy="4479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gn="just">
              <a:lnSpc>
                <a:spcPct val="100000"/>
              </a:lnSpc>
              <a:buClr>
                <a:srgbClr val="464646"/>
              </a:buClr>
              <a:buFont typeface="Arial"/>
              <a:buChar char="•"/>
            </a:pPr>
            <a:r>
              <a:rPr lang="en-US" sz="1800" b="0" u="sng" strike="noStrike" spc="-1">
                <a:solidFill>
                  <a:srgbClr val="464646"/>
                </a:solidFill>
                <a:uFillTx/>
                <a:latin typeface="Arial"/>
              </a:rPr>
              <a:t>H</a:t>
            </a:r>
            <a:r>
              <a:rPr lang="en-US" sz="1800" b="0" strike="noStrike" spc="-1">
                <a:solidFill>
                  <a:srgbClr val="464646"/>
                </a:solidFill>
                <a:latin typeface="Arial"/>
              </a:rPr>
              <a:t>adoop </a:t>
            </a:r>
            <a:r>
              <a:rPr lang="en-US" sz="1800" b="0" u="sng" strike="noStrike" spc="-1">
                <a:solidFill>
                  <a:srgbClr val="464646"/>
                </a:solidFill>
                <a:uFillTx/>
                <a:latin typeface="Arial"/>
              </a:rPr>
              <a:t>D</a:t>
            </a:r>
            <a:r>
              <a:rPr lang="en-US" sz="1800" b="0" strike="noStrike" spc="-1">
                <a:solidFill>
                  <a:srgbClr val="464646"/>
                </a:solidFill>
                <a:latin typeface="Arial"/>
              </a:rPr>
              <a:t>istributed </a:t>
            </a:r>
            <a:r>
              <a:rPr lang="en-US" sz="1800" b="0" u="sng" strike="noStrike" spc="-1">
                <a:solidFill>
                  <a:srgbClr val="464646"/>
                </a:solidFill>
                <a:uFillTx/>
                <a:latin typeface="Arial"/>
              </a:rPr>
              <a:t>F</a:t>
            </a:r>
            <a:r>
              <a:rPr lang="en-US" sz="1800" b="0" strike="noStrike" spc="-1">
                <a:solidFill>
                  <a:srgbClr val="464646"/>
                </a:solidFill>
                <a:latin typeface="Arial"/>
              </a:rPr>
              <a:t>ile</a:t>
            </a:r>
            <a:r>
              <a:rPr lang="en-US" sz="1800" b="0" u="sng" strike="noStrike" spc="-1">
                <a:solidFill>
                  <a:srgbClr val="464646"/>
                </a:solidFill>
                <a:uFillTx/>
                <a:latin typeface="Arial"/>
              </a:rPr>
              <a:t>s</a:t>
            </a:r>
            <a:r>
              <a:rPr lang="en-US" sz="1800" b="0" strike="noStrike" spc="-1">
                <a:solidFill>
                  <a:srgbClr val="464646"/>
                </a:solidFill>
                <a:latin typeface="Arial"/>
              </a:rPr>
              <a:t>ystem</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Tailored to needs of MapReduce </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Targeted towards many reads of filestreams</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Writes are more costly </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High degree of data replication (3x by default)</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No need for RAID on normal nodes</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Large blocksize (64MB)</a:t>
            </a:r>
            <a:endParaRPr lang="en-US" sz="1800" b="0" strike="noStrike" spc="-1">
              <a:latin typeface="Arial"/>
            </a:endParaRPr>
          </a:p>
          <a:p>
            <a:pPr algn="just">
              <a:lnSpc>
                <a:spcPct val="100000"/>
              </a:lnSpc>
            </a:pPr>
            <a:endParaRPr lang="en-US" sz="1800" b="0" strike="noStrike" spc="-1">
              <a:latin typeface="Arial"/>
            </a:endParaRPr>
          </a:p>
          <a:p>
            <a:pPr marL="285840" indent="-285480" algn="just">
              <a:lnSpc>
                <a:spcPct val="100000"/>
              </a:lnSpc>
              <a:buClr>
                <a:srgbClr val="464646"/>
              </a:buClr>
              <a:buFont typeface="Arial"/>
              <a:buChar char="•"/>
            </a:pPr>
            <a:r>
              <a:rPr lang="en-US" sz="1800" b="0" strike="noStrike" spc="-1">
                <a:solidFill>
                  <a:srgbClr val="464646"/>
                </a:solidFill>
                <a:latin typeface="Arial"/>
              </a:rPr>
              <a:t>Location awareness of DataNodes in network</a:t>
            </a:r>
            <a:endParaRPr lang="en-US" sz="1800" b="0" strike="noStrike" spc="-1">
              <a:latin typeface="Arial"/>
            </a:endParaRPr>
          </a:p>
          <a:p>
            <a:pPr algn="just">
              <a:lnSpc>
                <a:spcPct val="100000"/>
              </a:lnSpc>
            </a:pPr>
            <a:endParaRPr lang="en-US" sz="1800" b="0" strike="noStrike" spc="-1">
              <a:latin typeface="Arial"/>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Picture 5" descr="tb"/>
          <p:cNvPicPr/>
          <p:nvPr/>
        </p:nvPicPr>
        <p:blipFill>
          <a:blip r:embed="rId2"/>
          <a:stretch/>
        </p:blipFill>
        <p:spPr>
          <a:xfrm>
            <a:off x="1447920" y="163440"/>
            <a:ext cx="7695720" cy="533160"/>
          </a:xfrm>
          <a:prstGeom prst="rect">
            <a:avLst/>
          </a:prstGeom>
          <a:ln>
            <a:noFill/>
          </a:ln>
        </p:spPr>
      </p:pic>
      <p:sp>
        <p:nvSpPr>
          <p:cNvPr id="141"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Hadoop’s Architecture</a:t>
            </a:r>
            <a:endParaRPr lang="en-US" sz="2400" b="0" strike="noStrike" spc="-1">
              <a:solidFill>
                <a:srgbClr val="464646"/>
              </a:solidFill>
              <a:latin typeface="Arial"/>
            </a:endParaRPr>
          </a:p>
        </p:txBody>
      </p:sp>
      <p:pic>
        <p:nvPicPr>
          <p:cNvPr id="142" name="Picture 3"/>
          <p:cNvPicPr/>
          <p:nvPr/>
        </p:nvPicPr>
        <p:blipFill>
          <a:blip r:embed="rId3"/>
          <a:stretch/>
        </p:blipFill>
        <p:spPr>
          <a:xfrm>
            <a:off x="7467480" y="5562720"/>
            <a:ext cx="1751760" cy="1350360"/>
          </a:xfrm>
          <a:prstGeom prst="rect">
            <a:avLst/>
          </a:prstGeom>
          <a:ln>
            <a:noFill/>
          </a:ln>
        </p:spPr>
      </p:pic>
      <p:sp>
        <p:nvSpPr>
          <p:cNvPr id="143" name="CustomShape 2"/>
          <p:cNvSpPr/>
          <p:nvPr/>
        </p:nvSpPr>
        <p:spPr>
          <a:xfrm>
            <a:off x="1143000" y="1676520"/>
            <a:ext cx="6629040" cy="393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800" b="1" u="sng" strike="noStrike" spc="-1">
                <a:solidFill>
                  <a:srgbClr val="464646"/>
                </a:solidFill>
                <a:uFillTx/>
                <a:latin typeface="Arial"/>
              </a:rPr>
              <a:t>NameNode:</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Stores metadata for the files, like the directory structure of a typical FS.</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The server holding the NameNode instance is quite crucial, as there is only one. </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Transaction log for file deletes/adds, etc. Does not use transactions for whole blocks or file-streams, only metadata.</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Handles creation of more replica blocks when necessary after a DataNode failure</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45" name="Picture 144"/>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Picture 5" descr="tb"/>
          <p:cNvPicPr/>
          <p:nvPr/>
        </p:nvPicPr>
        <p:blipFill>
          <a:blip r:embed="rId2"/>
          <a:stretch/>
        </p:blipFill>
        <p:spPr>
          <a:xfrm>
            <a:off x="1447920" y="163440"/>
            <a:ext cx="7695720" cy="533160"/>
          </a:xfrm>
          <a:prstGeom prst="rect">
            <a:avLst/>
          </a:prstGeom>
          <a:ln>
            <a:noFill/>
          </a:ln>
        </p:spPr>
      </p:pic>
      <p:sp>
        <p:nvSpPr>
          <p:cNvPr id="147"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Hadoop’s Architecture</a:t>
            </a:r>
            <a:endParaRPr lang="en-US" sz="2400" b="0" strike="noStrike" spc="-1">
              <a:solidFill>
                <a:srgbClr val="464646"/>
              </a:solidFill>
              <a:latin typeface="Arial"/>
            </a:endParaRPr>
          </a:p>
        </p:txBody>
      </p:sp>
      <p:pic>
        <p:nvPicPr>
          <p:cNvPr id="148" name="Picture 3"/>
          <p:cNvPicPr/>
          <p:nvPr/>
        </p:nvPicPr>
        <p:blipFill>
          <a:blip r:embed="rId3"/>
          <a:stretch/>
        </p:blipFill>
        <p:spPr>
          <a:xfrm>
            <a:off x="7467480" y="5562720"/>
            <a:ext cx="1751760" cy="1350360"/>
          </a:xfrm>
          <a:prstGeom prst="rect">
            <a:avLst/>
          </a:prstGeom>
          <a:ln>
            <a:noFill/>
          </a:ln>
        </p:spPr>
      </p:pic>
      <p:sp>
        <p:nvSpPr>
          <p:cNvPr id="149" name="CustomShape 2"/>
          <p:cNvSpPr/>
          <p:nvPr/>
        </p:nvSpPr>
        <p:spPr>
          <a:xfrm>
            <a:off x="1143000" y="1676520"/>
            <a:ext cx="6629040" cy="2559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800" b="1" u="sng" strike="noStrike" spc="-1">
                <a:solidFill>
                  <a:srgbClr val="464646"/>
                </a:solidFill>
                <a:uFillTx/>
                <a:latin typeface="Arial"/>
              </a:rPr>
              <a:t>DataNode:</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Stores the actual data in HDFS</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Can run on any underlying filesystem (ext3/4, NTFS, etc)</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Notifies NameNode of what blocks it has</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0" strike="noStrike" spc="-1">
                <a:solidFill>
                  <a:srgbClr val="464646"/>
                </a:solidFill>
                <a:latin typeface="Arial"/>
              </a:rPr>
              <a:t>NameNode replicates blocks 2x in local rack, 1x elsewhere</a:t>
            </a:r>
            <a:endParaRPr lang="en-US" sz="1800" b="0" strike="noStrike" spc="-1">
              <a:latin typeface="Arial"/>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51" name="Picture 150"/>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53" name="Picture 152"/>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55" name="Picture 154"/>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Picture 5" descr="tb"/>
          <p:cNvPicPr/>
          <p:nvPr/>
        </p:nvPicPr>
        <p:blipFill>
          <a:blip r:embed="rId2"/>
          <a:stretch/>
        </p:blipFill>
        <p:spPr>
          <a:xfrm>
            <a:off x="1447920" y="163440"/>
            <a:ext cx="7695720" cy="533160"/>
          </a:xfrm>
          <a:prstGeom prst="rect">
            <a:avLst/>
          </a:prstGeom>
          <a:ln>
            <a:noFill/>
          </a:ln>
        </p:spPr>
      </p:pic>
      <p:sp>
        <p:nvSpPr>
          <p:cNvPr id="89"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Introduction</a:t>
            </a:r>
            <a:endParaRPr lang="en-US" sz="2400" b="0" strike="noStrike" spc="-1">
              <a:solidFill>
                <a:srgbClr val="464646"/>
              </a:solidFill>
              <a:latin typeface="Arial"/>
            </a:endParaRPr>
          </a:p>
        </p:txBody>
      </p:sp>
      <p:sp>
        <p:nvSpPr>
          <p:cNvPr id="90" name="TextShape 2"/>
          <p:cNvSpPr txBox="1"/>
          <p:nvPr/>
        </p:nvSpPr>
        <p:spPr>
          <a:xfrm>
            <a:off x="457200" y="1600200"/>
            <a:ext cx="8229240" cy="4525560"/>
          </a:xfrm>
          <a:prstGeom prst="rect">
            <a:avLst/>
          </a:prstGeom>
          <a:noFill/>
          <a:ln>
            <a:noFill/>
          </a:ln>
        </p:spPr>
        <p:txBody>
          <a:bodyPr>
            <a:noAutofit/>
          </a:bodyPr>
          <a:lstStyle/>
          <a:p>
            <a:pPr marL="343080" indent="-342720">
              <a:lnSpc>
                <a:spcPct val="100000"/>
              </a:lnSpc>
              <a:spcBef>
                <a:spcPts val="641"/>
              </a:spcBef>
              <a:buClr>
                <a:srgbClr val="1D6787"/>
              </a:buClr>
              <a:buFont typeface="StarSymbol"/>
              <a:buAutoNum type="arabicPeriod"/>
            </a:pPr>
            <a:r>
              <a:rPr lang="en-US" sz="3200" b="1" strike="noStrike" spc="-1">
                <a:solidFill>
                  <a:srgbClr val="1D6787"/>
                </a:solidFill>
                <a:latin typeface="Cambria"/>
              </a:rPr>
              <a:t> Introduction: Hadoop’s history and advantages</a:t>
            </a:r>
            <a:endParaRPr lang="en-US" sz="3200" b="0" strike="noStrike" spc="-1">
              <a:solidFill>
                <a:srgbClr val="464646"/>
              </a:solidFill>
              <a:latin typeface="Arial"/>
            </a:endParaRPr>
          </a:p>
          <a:p>
            <a:pPr>
              <a:lnSpc>
                <a:spcPct val="100000"/>
              </a:lnSpc>
              <a:spcBef>
                <a:spcPts val="641"/>
              </a:spcBef>
            </a:pPr>
            <a:endParaRPr lang="en-US" sz="3200" b="0" strike="noStrike" spc="-1">
              <a:solidFill>
                <a:srgbClr val="464646"/>
              </a:solidFill>
              <a:latin typeface="Arial"/>
            </a:endParaRPr>
          </a:p>
          <a:p>
            <a:pPr marL="343080" indent="-342720">
              <a:lnSpc>
                <a:spcPct val="100000"/>
              </a:lnSpc>
              <a:spcBef>
                <a:spcPts val="641"/>
              </a:spcBef>
              <a:buClr>
                <a:srgbClr val="1D6787"/>
              </a:buClr>
              <a:buFont typeface="StarSymbol"/>
              <a:buAutoNum type="arabicPeriod"/>
            </a:pPr>
            <a:r>
              <a:rPr lang="en-US" sz="3200" b="1" strike="noStrike" spc="-1">
                <a:solidFill>
                  <a:srgbClr val="1D6787"/>
                </a:solidFill>
                <a:latin typeface="Cambria"/>
              </a:rPr>
              <a:t> Architecture in detail</a:t>
            </a:r>
            <a:endParaRPr lang="en-US" sz="3200" b="0" strike="noStrike" spc="-1">
              <a:solidFill>
                <a:srgbClr val="464646"/>
              </a:solidFill>
              <a:latin typeface="Arial"/>
            </a:endParaRPr>
          </a:p>
          <a:p>
            <a:pPr>
              <a:lnSpc>
                <a:spcPct val="100000"/>
              </a:lnSpc>
              <a:spcBef>
                <a:spcPts val="641"/>
              </a:spcBef>
            </a:pPr>
            <a:endParaRPr lang="en-US" sz="3200" b="0" strike="noStrike" spc="-1">
              <a:solidFill>
                <a:srgbClr val="464646"/>
              </a:solidFill>
              <a:latin typeface="Arial"/>
            </a:endParaRPr>
          </a:p>
          <a:p>
            <a:pPr marL="343080" indent="-342720">
              <a:lnSpc>
                <a:spcPct val="100000"/>
              </a:lnSpc>
              <a:spcBef>
                <a:spcPts val="641"/>
              </a:spcBef>
              <a:buClr>
                <a:srgbClr val="1D6787"/>
              </a:buClr>
              <a:buFont typeface="StarSymbol"/>
              <a:buAutoNum type="arabicPeriod"/>
            </a:pPr>
            <a:r>
              <a:rPr lang="en-US" sz="3200" b="1" strike="noStrike" spc="-1">
                <a:solidFill>
                  <a:srgbClr val="1D6787"/>
                </a:solidFill>
                <a:latin typeface="Cambria"/>
              </a:rPr>
              <a:t> Hadoop in industry</a:t>
            </a:r>
            <a:endParaRPr lang="en-US" sz="3200" b="0" strike="noStrike" spc="-1">
              <a:solidFill>
                <a:srgbClr val="464646"/>
              </a:solidFill>
              <a:latin typeface="Arial"/>
            </a:endParaRPr>
          </a:p>
          <a:p>
            <a:pPr>
              <a:lnSpc>
                <a:spcPct val="100000"/>
              </a:lnSpc>
              <a:spcBef>
                <a:spcPts val="641"/>
              </a:spcBef>
            </a:pPr>
            <a:endParaRPr lang="en-US" sz="3200" b="0" strike="noStrike" spc="-1">
              <a:solidFill>
                <a:srgbClr val="464646"/>
              </a:solidFill>
              <a:latin typeface="Arial"/>
            </a:endParaRPr>
          </a:p>
        </p:txBody>
      </p:sp>
      <p:pic>
        <p:nvPicPr>
          <p:cNvPr id="91" name="Picture 3"/>
          <p:cNvPicPr/>
          <p:nvPr/>
        </p:nvPicPr>
        <p:blipFill>
          <a:blip r:embed="rId3"/>
          <a:stretch/>
        </p:blipFill>
        <p:spPr>
          <a:xfrm>
            <a:off x="7467480" y="5562720"/>
            <a:ext cx="1751760" cy="1350360"/>
          </a:xfrm>
          <a:prstGeom prst="rect">
            <a:avLst/>
          </a:prstGeom>
          <a:ln>
            <a:noFill/>
          </a:ln>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57" name="Picture 156"/>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59" name="Picture 158"/>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61" name="Picture 160"/>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63" name="Picture 162"/>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65" name="Picture 164"/>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67" name="Picture 166"/>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69" name="Picture 168"/>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TextShape 1"/>
          <p:cNvSpPr txBox="1"/>
          <p:nvPr/>
        </p:nvSpPr>
        <p:spPr>
          <a:xfrm>
            <a:off x="1523880" y="173160"/>
            <a:ext cx="7138800" cy="490320"/>
          </a:xfrm>
          <a:prstGeom prst="rect">
            <a:avLst/>
          </a:prstGeom>
          <a:noFill/>
          <a:ln>
            <a:noFill/>
          </a:ln>
        </p:spPr>
        <p:txBody>
          <a:bodyPr lIns="0" tIns="0" rIns="0" bIns="0" anchor="ctr">
            <a:noAutofit/>
          </a:bodyPr>
          <a:lstStyle/>
          <a:p>
            <a:endParaRPr lang="en-US" sz="2400" b="0" strike="noStrike" spc="-1">
              <a:solidFill>
                <a:srgbClr val="464646"/>
              </a:solidFill>
              <a:latin typeface="Arial"/>
            </a:endParaRPr>
          </a:p>
        </p:txBody>
      </p:sp>
      <p:pic>
        <p:nvPicPr>
          <p:cNvPr id="171" name="Picture 170"/>
          <p:cNvPicPr/>
          <p:nvPr/>
        </p:nvPicPr>
        <p:blipFill>
          <a:blip r:embed="rId2"/>
          <a:stretch/>
        </p:blipFill>
        <p:spPr>
          <a:xfrm>
            <a:off x="5400" y="-166680"/>
            <a:ext cx="9143280" cy="6857640"/>
          </a:xfrm>
          <a:prstGeom prst="rect">
            <a:avLst/>
          </a:prstGeom>
          <a:ln>
            <a:noFill/>
          </a:ln>
        </p:spPr>
      </p:pic>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30125-F7FD-412F-96CC-2C175A17A5F8}"/>
              </a:ext>
            </a:extLst>
          </p:cNvPr>
          <p:cNvSpPr>
            <a:spLocks noGrp="1"/>
          </p:cNvSpPr>
          <p:nvPr>
            <p:ph type="title"/>
          </p:nvPr>
        </p:nvSpPr>
        <p:spPr/>
        <p:txBody>
          <a:bodyPr/>
          <a:lstStyle/>
          <a:p>
            <a:pPr algn="ctr"/>
            <a:r>
              <a:rPr lang="en-US" dirty="0"/>
              <a:t>YARN</a:t>
            </a:r>
          </a:p>
        </p:txBody>
      </p:sp>
      <p:sp>
        <p:nvSpPr>
          <p:cNvPr id="3" name="Subtitle 2">
            <a:extLst>
              <a:ext uri="{FF2B5EF4-FFF2-40B4-BE49-F238E27FC236}">
                <a16:creationId xmlns:a16="http://schemas.microsoft.com/office/drawing/2014/main" id="{5FD7FC8F-D85B-4923-9701-C162295F2B5D}"/>
              </a:ext>
            </a:extLst>
          </p:cNvPr>
          <p:cNvSpPr>
            <a:spLocks noGrp="1"/>
          </p:cNvSpPr>
          <p:nvPr>
            <p:ph type="subTitle"/>
          </p:nvPr>
        </p:nvSpPr>
        <p:spPr/>
        <p:txBody>
          <a:bodyPr/>
          <a:lstStyle/>
          <a:p>
            <a:endParaRPr lang="en-US"/>
          </a:p>
        </p:txBody>
      </p:sp>
      <p:pic>
        <p:nvPicPr>
          <p:cNvPr id="1026" name="Picture 2" descr="Apache Hadoop Yarn Architecture | Download Scientific Diagram">
            <a:extLst>
              <a:ext uri="{FF2B5EF4-FFF2-40B4-BE49-F238E27FC236}">
                <a16:creationId xmlns:a16="http://schemas.microsoft.com/office/drawing/2014/main" id="{88884C18-4843-471B-8F71-507FF38FF9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5" y="1114425"/>
            <a:ext cx="809625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9365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1A1AE83-0E83-43DC-9EF8-AF25BA9992B9}"/>
              </a:ext>
            </a:extLst>
          </p:cNvPr>
          <p:cNvSpPr>
            <a:spLocks noGrp="1"/>
          </p:cNvSpPr>
          <p:nvPr>
            <p:ph type="subTitle"/>
          </p:nvPr>
        </p:nvSpPr>
        <p:spPr>
          <a:xfrm>
            <a:off x="373524" y="1250830"/>
            <a:ext cx="8312916" cy="4874929"/>
          </a:xfrm>
        </p:spPr>
        <p:txBody>
          <a:bodyPr/>
          <a:lstStyle/>
          <a:p>
            <a:pPr algn="l">
              <a:buFont typeface="+mj-lt"/>
              <a:buAutoNum type="arabicPeriod"/>
            </a:pPr>
            <a:r>
              <a:rPr lang="en-US" sz="1800" b="1" i="0" dirty="0">
                <a:solidFill>
                  <a:srgbClr val="303133"/>
                </a:solidFill>
                <a:effectLst/>
                <a:latin typeface="proxima_novaregular"/>
              </a:rPr>
              <a:t>Multi-tenancy:</a:t>
            </a:r>
            <a:r>
              <a:rPr lang="en-US" sz="1800" b="0" i="0" dirty="0">
                <a:solidFill>
                  <a:srgbClr val="303133"/>
                </a:solidFill>
                <a:effectLst/>
                <a:latin typeface="proxima_novaregular"/>
              </a:rPr>
              <a:t> YARN has allowed access to multiple data processing engines such as batch processing engine, stream processing engine, interactive processing engine, graph processing engine and much more. This has given the benefit of multi-tenancy to the company.</a:t>
            </a:r>
          </a:p>
          <a:p>
            <a:pPr algn="l">
              <a:buFont typeface="+mj-lt"/>
              <a:buAutoNum type="arabicPeriod"/>
            </a:pPr>
            <a:r>
              <a:rPr lang="en-US" sz="1800" b="1" i="0" dirty="0">
                <a:solidFill>
                  <a:srgbClr val="303133"/>
                </a:solidFill>
                <a:effectLst/>
                <a:latin typeface="proxima_novaregular"/>
              </a:rPr>
              <a:t>Cluster Utilization:</a:t>
            </a:r>
            <a:r>
              <a:rPr lang="en-US" sz="1800" b="0" i="0" dirty="0">
                <a:solidFill>
                  <a:srgbClr val="303133"/>
                </a:solidFill>
                <a:effectLst/>
                <a:latin typeface="proxima_novaregular"/>
              </a:rPr>
              <a:t> Clusters are utilized in an optimized way because clusters are used dynamically in Hadoop with the help of YARN.</a:t>
            </a:r>
          </a:p>
          <a:p>
            <a:pPr algn="l">
              <a:buFont typeface="+mj-lt"/>
              <a:buAutoNum type="arabicPeriod"/>
            </a:pPr>
            <a:r>
              <a:rPr lang="en-US" sz="1800" b="1" i="0" dirty="0">
                <a:solidFill>
                  <a:srgbClr val="303133"/>
                </a:solidFill>
                <a:effectLst/>
                <a:latin typeface="proxima_novaregular"/>
              </a:rPr>
              <a:t>Compatibility</a:t>
            </a:r>
            <a:r>
              <a:rPr lang="en-US" sz="1800" b="0" i="0" dirty="0">
                <a:solidFill>
                  <a:srgbClr val="303133"/>
                </a:solidFill>
                <a:effectLst/>
                <a:latin typeface="proxima_novaregular"/>
              </a:rPr>
              <a:t>: YARN is also compatible with the first version of Hadoop, i.e. Hadoop 1.0, because it uses the existing map-reduce apps. So YARN can also be used with Hadoop 1.0.</a:t>
            </a:r>
          </a:p>
          <a:p>
            <a:pPr algn="l">
              <a:buFont typeface="+mj-lt"/>
              <a:buAutoNum type="arabicPeriod"/>
            </a:pPr>
            <a:r>
              <a:rPr lang="en-US" sz="1800" b="1" i="0" dirty="0">
                <a:solidFill>
                  <a:srgbClr val="303133"/>
                </a:solidFill>
                <a:effectLst/>
                <a:latin typeface="proxima_novaregular"/>
              </a:rPr>
              <a:t>Scalability</a:t>
            </a:r>
            <a:r>
              <a:rPr lang="en-US" sz="1800" b="0" i="0" dirty="0">
                <a:solidFill>
                  <a:srgbClr val="303133"/>
                </a:solidFill>
                <a:effectLst/>
                <a:latin typeface="proxima_novaregular"/>
              </a:rPr>
              <a:t>: Thousands of clusters and nodes are allowed by the scheduler in Resource Manager of YARN to be managed and extended by Hadoop</a:t>
            </a:r>
          </a:p>
          <a:p>
            <a:endParaRPr lang="en-US" sz="1800" dirty="0"/>
          </a:p>
        </p:txBody>
      </p:sp>
    </p:spTree>
    <p:extLst>
      <p:ext uri="{BB962C8B-B14F-4D97-AF65-F5344CB8AC3E}">
        <p14:creationId xmlns:p14="http://schemas.microsoft.com/office/powerpoint/2010/main" val="4016246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Arial"/>
              </a:rPr>
              <a:t>What is Hadoop?</a:t>
            </a:r>
            <a:endParaRPr lang="en-US" sz="2400" b="0" strike="noStrike" spc="-1">
              <a:solidFill>
                <a:srgbClr val="464646"/>
              </a:solidFill>
              <a:latin typeface="Arial"/>
            </a:endParaRPr>
          </a:p>
        </p:txBody>
      </p:sp>
      <p:sp>
        <p:nvSpPr>
          <p:cNvPr id="93" name="TextShape 2"/>
          <p:cNvSpPr txBox="1"/>
          <p:nvPr/>
        </p:nvSpPr>
        <p:spPr>
          <a:xfrm>
            <a:off x="457200" y="1600200"/>
            <a:ext cx="8229240" cy="4525560"/>
          </a:xfrm>
          <a:prstGeom prst="rect">
            <a:avLst/>
          </a:prstGeom>
          <a:noFill/>
          <a:ln>
            <a:noFill/>
          </a:ln>
        </p:spPr>
        <p:txBody>
          <a:bodyPr>
            <a:noAutofit/>
          </a:bodyPr>
          <a:lstStyle/>
          <a:p>
            <a:pPr marL="343080" indent="-342720">
              <a:lnSpc>
                <a:spcPct val="100000"/>
              </a:lnSpc>
              <a:spcBef>
                <a:spcPts val="641"/>
              </a:spcBef>
              <a:buClr>
                <a:srgbClr val="464646"/>
              </a:buClr>
              <a:buFont typeface="Symbol" charset="2"/>
              <a:buChar char=""/>
            </a:pPr>
            <a:r>
              <a:rPr lang="en-US" sz="3200" b="0" strike="noStrike" spc="-1">
                <a:solidFill>
                  <a:srgbClr val="464646"/>
                </a:solidFill>
                <a:latin typeface="Arial"/>
              </a:rPr>
              <a:t>Apache top level project, open-source implementation of frameworks for reliable, scalable, distributed computing and data storage.</a:t>
            </a:r>
          </a:p>
          <a:p>
            <a:pPr marL="343080" indent="-342720">
              <a:lnSpc>
                <a:spcPct val="100000"/>
              </a:lnSpc>
              <a:spcBef>
                <a:spcPts val="641"/>
              </a:spcBef>
              <a:buClr>
                <a:srgbClr val="464646"/>
              </a:buClr>
              <a:buFont typeface="Symbol" charset="2"/>
              <a:buChar char=""/>
            </a:pPr>
            <a:r>
              <a:rPr lang="en-US" sz="3200" b="0" strike="noStrike" spc="-1">
                <a:solidFill>
                  <a:srgbClr val="464646"/>
                </a:solidFill>
                <a:latin typeface="Arial"/>
              </a:rPr>
              <a:t>It is a flexible and highly-available architecture for large scale computation and data processing on a network of commodity hardware.</a:t>
            </a:r>
          </a:p>
          <a:p>
            <a:pPr>
              <a:lnSpc>
                <a:spcPct val="100000"/>
              </a:lnSpc>
              <a:spcBef>
                <a:spcPts val="641"/>
              </a:spcBef>
            </a:pPr>
            <a:endParaRPr lang="en-US" sz="3200" b="0" strike="noStrike" spc="-1">
              <a:solidFill>
                <a:srgbClr val="464646"/>
              </a:solidFill>
              <a:latin typeface="Arial"/>
            </a:endParaRPr>
          </a:p>
        </p:txBody>
      </p:sp>
      <p:pic>
        <p:nvPicPr>
          <p:cNvPr id="94" name="Picture 1"/>
          <p:cNvPicPr/>
          <p:nvPr/>
        </p:nvPicPr>
        <p:blipFill>
          <a:blip r:embed="rId2"/>
          <a:stretch/>
        </p:blipFill>
        <p:spPr>
          <a:xfrm>
            <a:off x="3921120" y="102960"/>
            <a:ext cx="5079600" cy="1206000"/>
          </a:xfrm>
          <a:prstGeom prst="rect">
            <a:avLst/>
          </a:prstGeom>
          <a:ln>
            <a:noFill/>
          </a:ln>
        </p:spPr>
      </p:pic>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CC04D41-88B1-4092-B506-EA1D2534B7D5}"/>
              </a:ext>
            </a:extLst>
          </p:cNvPr>
          <p:cNvSpPr>
            <a:spLocks noGrp="1"/>
          </p:cNvSpPr>
          <p:nvPr>
            <p:ph type="subTitle"/>
          </p:nvPr>
        </p:nvSpPr>
        <p:spPr>
          <a:xfrm>
            <a:off x="457380" y="1419046"/>
            <a:ext cx="8229240" cy="4525560"/>
          </a:xfrm>
        </p:spPr>
        <p:txBody>
          <a:bodyPr/>
          <a:lstStyle/>
          <a:p>
            <a:pPr algn="l">
              <a:buFont typeface="+mj-lt"/>
              <a:buAutoNum type="arabicPeriod"/>
            </a:pPr>
            <a:r>
              <a:rPr lang="en-US" sz="1800" b="0" i="0" dirty="0">
                <a:solidFill>
                  <a:srgbClr val="303133"/>
                </a:solidFill>
                <a:effectLst/>
                <a:latin typeface="proxima_novaregular"/>
              </a:rPr>
              <a:t>Application Manager is started by the allocation of the Container by the Resource Manager.</a:t>
            </a:r>
          </a:p>
          <a:p>
            <a:pPr algn="l">
              <a:buFont typeface="+mj-lt"/>
              <a:buAutoNum type="arabicPeriod"/>
            </a:pPr>
            <a:r>
              <a:rPr lang="en-US" sz="1800" b="0" i="0" dirty="0">
                <a:solidFill>
                  <a:srgbClr val="303133"/>
                </a:solidFill>
                <a:effectLst/>
                <a:latin typeface="proxima_novaregular"/>
              </a:rPr>
              <a:t>Resource Manager and Application Manager register with each other.</a:t>
            </a:r>
          </a:p>
          <a:p>
            <a:pPr algn="l">
              <a:buFont typeface="+mj-lt"/>
              <a:buAutoNum type="arabicPeriod"/>
            </a:pPr>
            <a:r>
              <a:rPr lang="en-US" sz="1800" b="0" i="0" dirty="0">
                <a:solidFill>
                  <a:srgbClr val="303133"/>
                </a:solidFill>
                <a:effectLst/>
                <a:latin typeface="proxima_novaregular"/>
              </a:rPr>
              <a:t>The Application Manager does the negotiation of the Container to the Resource Manager.</a:t>
            </a:r>
          </a:p>
          <a:p>
            <a:pPr algn="l">
              <a:buFont typeface="+mj-lt"/>
              <a:buAutoNum type="arabicPeriod"/>
            </a:pPr>
            <a:r>
              <a:rPr lang="en-US" sz="1800" b="0" i="0" dirty="0">
                <a:solidFill>
                  <a:srgbClr val="303133"/>
                </a:solidFill>
                <a:effectLst/>
                <a:latin typeface="proxima_novaregular"/>
              </a:rPr>
              <a:t>The Node Manager launches the Container after being notified by the Application Manager.</a:t>
            </a:r>
          </a:p>
          <a:p>
            <a:pPr algn="l">
              <a:buFont typeface="+mj-lt"/>
              <a:buAutoNum type="arabicPeriod"/>
            </a:pPr>
            <a:r>
              <a:rPr lang="en-US" sz="1800" b="0" i="0" dirty="0">
                <a:solidFill>
                  <a:srgbClr val="303133"/>
                </a:solidFill>
                <a:effectLst/>
                <a:latin typeface="proxima_novaregular"/>
              </a:rPr>
              <a:t>Execution of Application code is done in the Container.</a:t>
            </a:r>
          </a:p>
          <a:p>
            <a:pPr algn="l">
              <a:buFont typeface="+mj-lt"/>
              <a:buAutoNum type="arabicPeriod"/>
            </a:pPr>
            <a:r>
              <a:rPr lang="en-US" sz="1800" b="0" i="0" dirty="0">
                <a:solidFill>
                  <a:srgbClr val="303133"/>
                </a:solidFill>
                <a:effectLst/>
                <a:latin typeface="proxima_novaregular"/>
              </a:rPr>
              <a:t>The Application Manager or Resource Manager monitors the status of the application after being contacted by the client.</a:t>
            </a:r>
          </a:p>
          <a:p>
            <a:pPr algn="l">
              <a:buFont typeface="+mj-lt"/>
              <a:buAutoNum type="arabicPeriod"/>
            </a:pPr>
            <a:r>
              <a:rPr lang="en-US" sz="1800" b="0" i="0" dirty="0">
                <a:solidFill>
                  <a:srgbClr val="303133"/>
                </a:solidFill>
                <a:effectLst/>
                <a:latin typeface="proxima_novaregular"/>
              </a:rPr>
              <a:t>Un-Registration of Application Manager is done with Resource Manager after the process is complete.</a:t>
            </a:r>
          </a:p>
          <a:p>
            <a:endParaRPr lang="en-US" sz="1800" dirty="0"/>
          </a:p>
        </p:txBody>
      </p:sp>
    </p:spTree>
    <p:extLst>
      <p:ext uri="{BB962C8B-B14F-4D97-AF65-F5344CB8AC3E}">
        <p14:creationId xmlns:p14="http://schemas.microsoft.com/office/powerpoint/2010/main" val="434016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02F0E4-7FF3-45AE-A85D-5C023E37A003}"/>
              </a:ext>
            </a:extLst>
          </p:cNvPr>
          <p:cNvSpPr>
            <a:spLocks noGrp="1"/>
          </p:cNvSpPr>
          <p:nvPr>
            <p:ph type="subTitle"/>
          </p:nvPr>
        </p:nvSpPr>
        <p:spPr>
          <a:xfrm>
            <a:off x="1069675" y="1035802"/>
            <a:ext cx="7265201" cy="4407466"/>
          </a:xfrm>
        </p:spPr>
        <p:txBody>
          <a:bodyPr/>
          <a:lstStyle/>
          <a:p>
            <a:pPr marL="0" indent="0" algn="ctr" fontAlgn="base">
              <a:buNone/>
            </a:pPr>
            <a:r>
              <a:rPr lang="en-US" sz="2400" b="1" i="0" dirty="0">
                <a:effectLst/>
                <a:latin typeface="urw-din"/>
              </a:rPr>
              <a:t>Hadoop common or Common Utilities</a:t>
            </a:r>
          </a:p>
          <a:p>
            <a:pPr algn="l" fontAlgn="base"/>
            <a:r>
              <a:rPr lang="en-US" sz="2400" b="0" i="0" dirty="0">
                <a:effectLst/>
                <a:latin typeface="urw-din"/>
              </a:rPr>
              <a:t>Hadoop common or Common utilities are nothing but our java library and java files or we can say the java scripts that we need for all the other components present in a Hadoop cluster. these utilities are used by HDFS, YARN, and MapReduce for running the cluster. Hadoop Common verify that Hardware failure in a Hadoop cluster is common so it needs to be solved automatically in software by Hadoop Framework.</a:t>
            </a:r>
          </a:p>
          <a:p>
            <a:endParaRPr lang="en-US" sz="2400" dirty="0"/>
          </a:p>
        </p:txBody>
      </p:sp>
    </p:spTree>
    <p:extLst>
      <p:ext uri="{BB962C8B-B14F-4D97-AF65-F5344CB8AC3E}">
        <p14:creationId xmlns:p14="http://schemas.microsoft.com/office/powerpoint/2010/main" val="11828073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adoop - Architecture - GeeksforGeeks">
            <a:extLst>
              <a:ext uri="{FF2B5EF4-FFF2-40B4-BE49-F238E27FC236}">
                <a16:creationId xmlns:a16="http://schemas.microsoft.com/office/drawing/2014/main" id="{C07D7A7E-E571-4ED0-B669-C7E78BD089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88" y="423863"/>
            <a:ext cx="8810625" cy="6010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35078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D67A5-B676-41C8-A618-7D4D94D7BC18}"/>
              </a:ext>
            </a:extLst>
          </p:cNvPr>
          <p:cNvSpPr>
            <a:spLocks noGrp="1"/>
          </p:cNvSpPr>
          <p:nvPr>
            <p:ph type="title"/>
          </p:nvPr>
        </p:nvSpPr>
        <p:spPr>
          <a:xfrm>
            <a:off x="1002600" y="492337"/>
            <a:ext cx="7138800" cy="672229"/>
          </a:xfrm>
        </p:spPr>
        <p:txBody>
          <a:bodyPr/>
          <a:lstStyle/>
          <a:p>
            <a:pPr algn="ctr"/>
            <a:r>
              <a:rPr lang="en-US" b="0" i="1" dirty="0">
                <a:solidFill>
                  <a:srgbClr val="202122"/>
                </a:solidFill>
                <a:effectLst/>
                <a:latin typeface="Arial" panose="020B0604020202020204" pitchFamily="34" charset="0"/>
              </a:rPr>
              <a:t>Hadoop Ozone (2020)</a:t>
            </a:r>
            <a:endParaRPr lang="en-US" dirty="0"/>
          </a:p>
        </p:txBody>
      </p:sp>
      <p:sp>
        <p:nvSpPr>
          <p:cNvPr id="3" name="Subtitle 2">
            <a:extLst>
              <a:ext uri="{FF2B5EF4-FFF2-40B4-BE49-F238E27FC236}">
                <a16:creationId xmlns:a16="http://schemas.microsoft.com/office/drawing/2014/main" id="{8B52C9AA-ACE1-45FC-BD3D-5B70384A38C7}"/>
              </a:ext>
            </a:extLst>
          </p:cNvPr>
          <p:cNvSpPr>
            <a:spLocks noGrp="1"/>
          </p:cNvSpPr>
          <p:nvPr>
            <p:ph type="subTitle"/>
          </p:nvPr>
        </p:nvSpPr>
        <p:spPr>
          <a:xfrm>
            <a:off x="897147" y="173159"/>
            <a:ext cx="7765533" cy="6192503"/>
          </a:xfrm>
        </p:spPr>
        <p:txBody>
          <a:bodyPr/>
          <a:lstStyle/>
          <a:p>
            <a:pPr marL="0" indent="0">
              <a:buNone/>
            </a:pPr>
            <a:r>
              <a:rPr lang="en-US" sz="2000" b="0" i="0" dirty="0">
                <a:effectLst/>
                <a:latin typeface="arial" panose="020B0604020202020204" pitchFamily="34" charset="0"/>
              </a:rPr>
              <a:t>Ozone is </a:t>
            </a:r>
            <a:r>
              <a:rPr lang="en-US" sz="2000" b="1" i="0" dirty="0">
                <a:effectLst/>
                <a:latin typeface="arial" panose="020B0604020202020204" pitchFamily="34" charset="0"/>
              </a:rPr>
              <a:t>a scalable, redundant, and distributed object store for Hadoop</a:t>
            </a:r>
            <a:r>
              <a:rPr lang="en-US" sz="2000" b="0" i="0" dirty="0">
                <a:effectLst/>
                <a:latin typeface="arial" panose="020B0604020202020204" pitchFamily="34" charset="0"/>
              </a:rPr>
              <a:t>. Apart from scaling to billions of objects of varying sizes, Ozone can function effectively in containerized environments such as Kubernetes and YARN.</a:t>
            </a:r>
          </a:p>
          <a:p>
            <a:pPr marL="0" indent="0">
              <a:buNone/>
            </a:pPr>
            <a:r>
              <a:rPr lang="en-US" sz="2000" b="0" i="0" dirty="0">
                <a:effectLst/>
                <a:latin typeface="arial" panose="020B0604020202020204" pitchFamily="34" charset="0"/>
              </a:rPr>
              <a:t>Ozone and HDDS. Ozone is an object store that exposes an S3 API, an Hadoop RPC interface (</a:t>
            </a:r>
            <a:r>
              <a:rPr lang="en-US" sz="2000" b="0" i="0" dirty="0" err="1">
                <a:effectLst/>
                <a:latin typeface="arial" panose="020B0604020202020204" pitchFamily="34" charset="0"/>
              </a:rPr>
              <a:t>OzoneFS</a:t>
            </a:r>
            <a:r>
              <a:rPr lang="en-US" sz="2000" b="0" i="0" dirty="0">
                <a:effectLst/>
                <a:latin typeface="arial" panose="020B0604020202020204" pitchFamily="34" charset="0"/>
              </a:rPr>
              <a:t>) and an Container Storage Interface (CSI). </a:t>
            </a:r>
            <a:r>
              <a:rPr lang="en-US" sz="2000" b="1" i="0" dirty="0" err="1">
                <a:effectLst/>
                <a:latin typeface="arial" panose="020B0604020202020204" pitchFamily="34" charset="0"/>
              </a:rPr>
              <a:t>OzoneFS</a:t>
            </a:r>
            <a:r>
              <a:rPr lang="en-US" sz="2000" b="1" i="0" dirty="0">
                <a:effectLst/>
                <a:latin typeface="arial" panose="020B0604020202020204" pitchFamily="34" charset="0"/>
              </a:rPr>
              <a:t> is meant to be used as a replacement for </a:t>
            </a:r>
            <a:r>
              <a:rPr lang="en-US" sz="2000" b="1" i="0" dirty="0" err="1">
                <a:effectLst/>
                <a:latin typeface="arial" panose="020B0604020202020204" pitchFamily="34" charset="0"/>
              </a:rPr>
              <a:t>HadoopFS</a:t>
            </a:r>
            <a:r>
              <a:rPr lang="en-US" sz="2000" b="0" i="0" dirty="0">
                <a:effectLst/>
                <a:latin typeface="arial" panose="020B0604020202020204" pitchFamily="34" charset="0"/>
              </a:rPr>
              <a:t> and will work on any Hive, Spark or MapReduce job without any code changes</a:t>
            </a:r>
            <a:endParaRPr lang="en-US" sz="2000" dirty="0"/>
          </a:p>
        </p:txBody>
      </p:sp>
    </p:spTree>
    <p:extLst>
      <p:ext uri="{BB962C8B-B14F-4D97-AF65-F5344CB8AC3E}">
        <p14:creationId xmlns:p14="http://schemas.microsoft.com/office/powerpoint/2010/main" val="660284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adoop Component Apache Pig, Online Hadoop Course">
            <a:extLst>
              <a:ext uri="{FF2B5EF4-FFF2-40B4-BE49-F238E27FC236}">
                <a16:creationId xmlns:a16="http://schemas.microsoft.com/office/drawing/2014/main" id="{7529AD0A-DCCC-4234-A0FB-0FFB7FF025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55663"/>
            <a:ext cx="9144000" cy="5145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99583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EABF481-60C0-4508-B4F2-651DD0EF9134}"/>
              </a:ext>
            </a:extLst>
          </p:cNvPr>
          <p:cNvSpPr>
            <a:spLocks noGrp="1"/>
          </p:cNvSpPr>
          <p:nvPr>
            <p:ph type="subTitle"/>
          </p:nvPr>
        </p:nvSpPr>
        <p:spPr>
          <a:xfrm>
            <a:off x="819509" y="1320535"/>
            <a:ext cx="7504981" cy="3553390"/>
          </a:xfrm>
        </p:spPr>
        <p:txBody>
          <a:bodyPr/>
          <a:lstStyle/>
          <a:p>
            <a:r>
              <a:rPr lang="en-US" sz="2000" b="0" i="0" dirty="0">
                <a:solidFill>
                  <a:srgbClr val="000000"/>
                </a:solidFill>
                <a:effectLst/>
                <a:latin typeface="Arial" panose="020B0604020202020204" pitchFamily="34" charset="0"/>
              </a:rPr>
              <a:t>Apache Pig is an abstraction over MapReduce. It is a tool/platform which is used to analyze larger sets of data representing them as data flows. Pig is generally used with </a:t>
            </a:r>
            <a:r>
              <a:rPr lang="en-US" sz="2000" b="1" i="0" dirty="0">
                <a:solidFill>
                  <a:srgbClr val="000000"/>
                </a:solidFill>
                <a:effectLst/>
                <a:latin typeface="Arial" panose="020B0604020202020204" pitchFamily="34" charset="0"/>
              </a:rPr>
              <a:t>Hadoop</a:t>
            </a:r>
            <a:r>
              <a:rPr lang="en-US" sz="2000" b="0" i="0" dirty="0">
                <a:solidFill>
                  <a:srgbClr val="000000"/>
                </a:solidFill>
                <a:effectLst/>
                <a:latin typeface="Arial" panose="020B0604020202020204" pitchFamily="34" charset="0"/>
              </a:rPr>
              <a:t>; we can perform all the data manipulation operations in Hadoop using Pig.</a:t>
            </a:r>
          </a:p>
          <a:p>
            <a:r>
              <a:rPr lang="en-US" sz="2000" b="0" i="0" dirty="0">
                <a:solidFill>
                  <a:srgbClr val="222222"/>
                </a:solidFill>
                <a:effectLst/>
                <a:latin typeface="Source Sans Pro" panose="020B0604020202020204" pitchFamily="34" charset="0"/>
              </a:rPr>
              <a:t>In a MapReduce framework, programs need to be translated into a series of Map and Reduce stages. However, this is not a programming model which data analysts are familiar with. So, in order to bridge this gap, an abstraction called Pig was built on top of Hadoop.</a:t>
            </a:r>
          </a:p>
          <a:p>
            <a:r>
              <a:rPr lang="en-US" sz="2000" b="0" i="0" dirty="0">
                <a:solidFill>
                  <a:srgbClr val="222222"/>
                </a:solidFill>
                <a:effectLst/>
                <a:latin typeface="Source Sans Pro" panose="020B0503030403020204" pitchFamily="34" charset="0"/>
              </a:rPr>
              <a:t>Apache Pig enables people to focus more on </a:t>
            </a:r>
            <a:r>
              <a:rPr lang="en-US" sz="2000" b="1" i="0" dirty="0">
                <a:solidFill>
                  <a:srgbClr val="222222"/>
                </a:solidFill>
                <a:effectLst/>
                <a:latin typeface="Source Sans Pro" panose="020B0503030403020204" pitchFamily="34" charset="0"/>
              </a:rPr>
              <a:t>analyzing bulk data sets and to spend less time writing Map-Reduce programs. </a:t>
            </a:r>
            <a:r>
              <a:rPr lang="en-US" sz="2000" b="0" i="0" dirty="0">
                <a:solidFill>
                  <a:srgbClr val="222222"/>
                </a:solidFill>
                <a:effectLst/>
                <a:latin typeface="Source Sans Pro" panose="020B0503030403020204" pitchFamily="34" charset="0"/>
              </a:rPr>
              <a:t>Similar to Pigs, who eat anything, the Apache Pig </a:t>
            </a:r>
            <a:r>
              <a:rPr lang="en-US" sz="2000" b="0" i="0" u="none" strike="noStrike" dirty="0">
                <a:effectLst/>
                <a:latin typeface="Source Sans Pro" panose="020B0503030403020204" pitchFamily="34" charset="0"/>
              </a:rPr>
              <a:t>programming language</a:t>
            </a:r>
            <a:r>
              <a:rPr lang="en-US" sz="2000" b="0" i="0" dirty="0">
                <a:solidFill>
                  <a:srgbClr val="222222"/>
                </a:solidFill>
                <a:effectLst/>
                <a:latin typeface="Source Sans Pro" panose="020B0503030403020204" pitchFamily="34" charset="0"/>
              </a:rPr>
              <a:t> is designed to work upon any kind of data. That’s why the name, Pig!</a:t>
            </a:r>
            <a:endParaRPr lang="en-US" sz="2000" dirty="0"/>
          </a:p>
        </p:txBody>
      </p:sp>
    </p:spTree>
    <p:extLst>
      <p:ext uri="{BB962C8B-B14F-4D97-AF65-F5344CB8AC3E}">
        <p14:creationId xmlns:p14="http://schemas.microsoft.com/office/powerpoint/2010/main" val="2124561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9A54B79-81F3-415A-8A55-A699C556DF8B}"/>
              </a:ext>
            </a:extLst>
          </p:cNvPr>
          <p:cNvSpPr>
            <a:spLocks noGrp="1"/>
          </p:cNvSpPr>
          <p:nvPr>
            <p:ph type="subTitle"/>
          </p:nvPr>
        </p:nvSpPr>
        <p:spPr/>
        <p:txBody>
          <a:bodyPr/>
          <a:lstStyle/>
          <a:p>
            <a:endParaRPr lang="en-US" dirty="0"/>
          </a:p>
        </p:txBody>
      </p:sp>
      <p:pic>
        <p:nvPicPr>
          <p:cNvPr id="5" name="Picture 4">
            <a:extLst>
              <a:ext uri="{FF2B5EF4-FFF2-40B4-BE49-F238E27FC236}">
                <a16:creationId xmlns:a16="http://schemas.microsoft.com/office/drawing/2014/main" id="{1B86A3A3-5B2E-44B6-9BA4-441068FDB1AB}"/>
              </a:ext>
            </a:extLst>
          </p:cNvPr>
          <p:cNvPicPr>
            <a:picLocks noChangeAspect="1"/>
          </p:cNvPicPr>
          <p:nvPr/>
        </p:nvPicPr>
        <p:blipFill>
          <a:blip r:embed="rId2"/>
          <a:stretch>
            <a:fillRect/>
          </a:stretch>
        </p:blipFill>
        <p:spPr>
          <a:xfrm>
            <a:off x="668641" y="837838"/>
            <a:ext cx="7668695" cy="5182323"/>
          </a:xfrm>
          <a:prstGeom prst="rect">
            <a:avLst/>
          </a:prstGeom>
        </p:spPr>
      </p:pic>
    </p:spTree>
    <p:extLst>
      <p:ext uri="{BB962C8B-B14F-4D97-AF65-F5344CB8AC3E}">
        <p14:creationId xmlns:p14="http://schemas.microsoft.com/office/powerpoint/2010/main" val="12310938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DD3D8-7FEC-4609-8CCD-B7C5AD4F5737}"/>
              </a:ext>
            </a:extLst>
          </p:cNvPr>
          <p:cNvSpPr>
            <a:spLocks noGrp="1"/>
          </p:cNvSpPr>
          <p:nvPr>
            <p:ph type="title"/>
          </p:nvPr>
        </p:nvSpPr>
        <p:spPr>
          <a:xfrm>
            <a:off x="643985" y="1113439"/>
            <a:ext cx="7138800" cy="490320"/>
          </a:xfrm>
        </p:spPr>
        <p:txBody>
          <a:bodyPr/>
          <a:lstStyle/>
          <a:p>
            <a:pPr algn="ctr"/>
            <a:r>
              <a:rPr lang="en-US" dirty="0"/>
              <a:t>mahout</a:t>
            </a:r>
          </a:p>
        </p:txBody>
      </p:sp>
      <p:sp>
        <p:nvSpPr>
          <p:cNvPr id="3" name="Subtitle 2">
            <a:extLst>
              <a:ext uri="{FF2B5EF4-FFF2-40B4-BE49-F238E27FC236}">
                <a16:creationId xmlns:a16="http://schemas.microsoft.com/office/drawing/2014/main" id="{243FD765-6760-4F54-A8F8-3FE62420953C}"/>
              </a:ext>
            </a:extLst>
          </p:cNvPr>
          <p:cNvSpPr>
            <a:spLocks noGrp="1"/>
          </p:cNvSpPr>
          <p:nvPr>
            <p:ph type="subTitle"/>
          </p:nvPr>
        </p:nvSpPr>
        <p:spPr>
          <a:xfrm>
            <a:off x="721624" y="1924323"/>
            <a:ext cx="7601632" cy="2664930"/>
          </a:xfrm>
        </p:spPr>
        <p:txBody>
          <a:bodyPr>
            <a:normAutofit fontScale="40000" lnSpcReduction="20000"/>
          </a:bodyPr>
          <a:lstStyle/>
          <a:p>
            <a:r>
              <a:rPr lang="en-US" b="0" i="0" dirty="0">
                <a:solidFill>
                  <a:srgbClr val="161616"/>
                </a:solidFill>
                <a:effectLst/>
                <a:latin typeface="IBM Plex Sans" panose="020B0604020202020204" pitchFamily="34" charset="0"/>
              </a:rPr>
              <a:t>Apache Mahout is an open source project to create scalable, machine learning algorithms. Mahout operates in addition to Hadoop, which allows you to apply the concept of machine learning via a selection of Mahout algorithms to distributed computing via Hadoop. Mahout's core algorithms include recommendation mining, clustering, classification, and frequent item-set mining.</a:t>
            </a:r>
          </a:p>
          <a:p>
            <a:r>
              <a:rPr lang="en-US" b="0" i="0" dirty="0">
                <a:solidFill>
                  <a:srgbClr val="43453A"/>
                </a:solidFill>
                <a:effectLst/>
                <a:latin typeface="noto sans" panose="020B0502040504020204" pitchFamily="34" charset="0"/>
              </a:rPr>
              <a:t>Algorithms in the Mahout library belong to the subset that can be executed in a distributed fashion and have been written to be executable in MapReduce. Mahout is scalable along three dimensions: It scales to reasonably large data sets by leveraging algorithm properties or implementing versions based on Apache Hadoop.</a:t>
            </a:r>
            <a:endParaRPr lang="en-US" dirty="0"/>
          </a:p>
        </p:txBody>
      </p:sp>
    </p:spTree>
    <p:extLst>
      <p:ext uri="{BB962C8B-B14F-4D97-AF65-F5344CB8AC3E}">
        <p14:creationId xmlns:p14="http://schemas.microsoft.com/office/powerpoint/2010/main" val="40637310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398AA-AEDE-4191-84D5-62B76253FA47}"/>
              </a:ext>
            </a:extLst>
          </p:cNvPr>
          <p:cNvSpPr>
            <a:spLocks noGrp="1"/>
          </p:cNvSpPr>
          <p:nvPr>
            <p:ph type="title"/>
          </p:nvPr>
        </p:nvSpPr>
        <p:spPr>
          <a:xfrm>
            <a:off x="1216325" y="819509"/>
            <a:ext cx="7325586" cy="361304"/>
          </a:xfrm>
        </p:spPr>
        <p:txBody>
          <a:bodyPr/>
          <a:lstStyle/>
          <a:p>
            <a:pPr algn="ctr"/>
            <a:r>
              <a:rPr lang="en-US" b="0" i="0" dirty="0">
                <a:effectLst/>
                <a:latin typeface="Arial" panose="020B0604020202020204" pitchFamily="34" charset="0"/>
              </a:rPr>
              <a:t>Features of Mahout</a:t>
            </a:r>
            <a:br>
              <a:rPr lang="en-US" b="0" i="0" dirty="0">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B9ECDE82-51F1-48C3-9637-05D7132B9DEE}"/>
              </a:ext>
            </a:extLst>
          </p:cNvPr>
          <p:cNvSpPr>
            <a:spLocks noGrp="1"/>
          </p:cNvSpPr>
          <p:nvPr>
            <p:ph type="subTitle"/>
          </p:nvPr>
        </p:nvSpPr>
        <p:spPr>
          <a:xfrm>
            <a:off x="457200" y="1600200"/>
            <a:ext cx="8229240" cy="4525560"/>
          </a:xfrm>
        </p:spPr>
        <p:txBody>
          <a:bodyPr>
            <a:normAutofit fontScale="55000" lnSpcReduction="20000"/>
          </a:bodyPr>
          <a:lstStyle/>
          <a:p>
            <a:pPr algn="just"/>
            <a:r>
              <a:rPr lang="en-US" b="0" i="0" dirty="0">
                <a:solidFill>
                  <a:srgbClr val="000000"/>
                </a:solidFill>
                <a:effectLst/>
                <a:latin typeface="Arial" panose="020B0604020202020204" pitchFamily="34" charset="0"/>
              </a:rPr>
              <a:t>The primitive features of Apache Mahout are listed below.</a:t>
            </a:r>
          </a:p>
          <a:p>
            <a:pPr algn="just">
              <a:buFont typeface="Arial" panose="020B0604020202020204" pitchFamily="34" charset="0"/>
              <a:buChar char="•"/>
            </a:pPr>
            <a:r>
              <a:rPr lang="en-US" b="0" i="0" dirty="0">
                <a:solidFill>
                  <a:srgbClr val="000000"/>
                </a:solidFill>
                <a:effectLst/>
                <a:latin typeface="Arial" panose="020B0604020202020204" pitchFamily="34" charset="0"/>
              </a:rPr>
              <a:t>The algorithms of Mahout are written on top of Hadoop, so it works well in distributed environment. Mahout uses the Apache Hadoop library to scale effectively in the cloud.</a:t>
            </a:r>
          </a:p>
          <a:p>
            <a:pPr algn="just">
              <a:buFont typeface="Arial" panose="020B0604020202020204" pitchFamily="34" charset="0"/>
              <a:buChar char="•"/>
            </a:pPr>
            <a:r>
              <a:rPr lang="en-US" b="0" i="0" dirty="0">
                <a:solidFill>
                  <a:srgbClr val="000000"/>
                </a:solidFill>
                <a:effectLst/>
                <a:latin typeface="Arial" panose="020B0604020202020204" pitchFamily="34" charset="0"/>
              </a:rPr>
              <a:t>Mahout offers the coder a ready-to-use framework for doing data mining tasks on large volumes of data.</a:t>
            </a:r>
          </a:p>
          <a:p>
            <a:pPr algn="just">
              <a:buFont typeface="Arial" panose="020B0604020202020204" pitchFamily="34" charset="0"/>
              <a:buChar char="•"/>
            </a:pPr>
            <a:r>
              <a:rPr lang="en-US" b="0" i="0" dirty="0">
                <a:solidFill>
                  <a:srgbClr val="000000"/>
                </a:solidFill>
                <a:effectLst/>
                <a:latin typeface="Arial" panose="020B0604020202020204" pitchFamily="34" charset="0"/>
              </a:rPr>
              <a:t>Mahout lets applications to analyze large sets of data effectively and in quick time.</a:t>
            </a:r>
          </a:p>
          <a:p>
            <a:pPr algn="just">
              <a:buFont typeface="Arial" panose="020B0604020202020204" pitchFamily="34" charset="0"/>
              <a:buChar char="•"/>
            </a:pPr>
            <a:r>
              <a:rPr lang="en-US" b="0" i="0" dirty="0">
                <a:solidFill>
                  <a:srgbClr val="000000"/>
                </a:solidFill>
                <a:effectLst/>
                <a:latin typeface="Arial" panose="020B0604020202020204" pitchFamily="34" charset="0"/>
              </a:rPr>
              <a:t>Includes several MapReduce enabled clustering implementations such as k-means, fuzzy k-means, Canopy, Dirichlet, and Mean-Shift.</a:t>
            </a:r>
          </a:p>
          <a:p>
            <a:pPr algn="just">
              <a:buFont typeface="Arial" panose="020B0604020202020204" pitchFamily="34" charset="0"/>
              <a:buChar char="•"/>
            </a:pPr>
            <a:r>
              <a:rPr lang="en-US" b="0" i="0" dirty="0">
                <a:solidFill>
                  <a:srgbClr val="000000"/>
                </a:solidFill>
                <a:effectLst/>
                <a:latin typeface="Arial" panose="020B0604020202020204" pitchFamily="34" charset="0"/>
              </a:rPr>
              <a:t>Supports Distributed Naive Bayes and Complementary Naive Bayes classification implementations.</a:t>
            </a:r>
          </a:p>
          <a:p>
            <a:pPr algn="just">
              <a:buFont typeface="Arial" panose="020B0604020202020204" pitchFamily="34" charset="0"/>
              <a:buChar char="•"/>
            </a:pPr>
            <a:r>
              <a:rPr lang="en-US" b="0" i="0" dirty="0">
                <a:solidFill>
                  <a:srgbClr val="000000"/>
                </a:solidFill>
                <a:effectLst/>
                <a:latin typeface="Arial" panose="020B0604020202020204" pitchFamily="34" charset="0"/>
              </a:rPr>
              <a:t>Comes with distributed fitness function capabilities for evolutionary programming.</a:t>
            </a:r>
          </a:p>
          <a:p>
            <a:pPr algn="just">
              <a:buFont typeface="Arial" panose="020B0604020202020204" pitchFamily="34" charset="0"/>
              <a:buChar char="•"/>
            </a:pPr>
            <a:r>
              <a:rPr lang="en-US" b="0" i="0" dirty="0">
                <a:solidFill>
                  <a:srgbClr val="000000"/>
                </a:solidFill>
                <a:effectLst/>
                <a:latin typeface="Arial" panose="020B0604020202020204" pitchFamily="34" charset="0"/>
              </a:rPr>
              <a:t>Includes matrix and vector libraries.</a:t>
            </a:r>
          </a:p>
        </p:txBody>
      </p:sp>
    </p:spTree>
    <p:extLst>
      <p:ext uri="{BB962C8B-B14F-4D97-AF65-F5344CB8AC3E}">
        <p14:creationId xmlns:p14="http://schemas.microsoft.com/office/powerpoint/2010/main" val="9690274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27620-A208-4B52-8BAA-9C488C31B088}"/>
              </a:ext>
            </a:extLst>
          </p:cNvPr>
          <p:cNvSpPr>
            <a:spLocks noGrp="1"/>
          </p:cNvSpPr>
          <p:nvPr>
            <p:ph type="title"/>
          </p:nvPr>
        </p:nvSpPr>
        <p:spPr/>
        <p:txBody>
          <a:bodyPr/>
          <a:lstStyle/>
          <a:p>
            <a:r>
              <a:rPr lang="en-US" dirty="0"/>
              <a:t>Set up mahout</a:t>
            </a:r>
          </a:p>
        </p:txBody>
      </p:sp>
      <p:sp>
        <p:nvSpPr>
          <p:cNvPr id="3" name="Subtitle 2">
            <a:extLst>
              <a:ext uri="{FF2B5EF4-FFF2-40B4-BE49-F238E27FC236}">
                <a16:creationId xmlns:a16="http://schemas.microsoft.com/office/drawing/2014/main" id="{FD894CAD-10B5-4DDE-895D-93BB950C7D6E}"/>
              </a:ext>
            </a:extLst>
          </p:cNvPr>
          <p:cNvSpPr>
            <a:spLocks noGrp="1"/>
          </p:cNvSpPr>
          <p:nvPr>
            <p:ph type="subTitle"/>
          </p:nvPr>
        </p:nvSpPr>
        <p:spPr>
          <a:xfrm>
            <a:off x="557721" y="1467123"/>
            <a:ext cx="7138800" cy="490320"/>
          </a:xfrm>
        </p:spPr>
        <p:txBody>
          <a:bodyPr>
            <a:normAutofit fontScale="47500" lnSpcReduction="20000"/>
          </a:bodyPr>
          <a:lstStyle/>
          <a:p>
            <a:r>
              <a:rPr lang="en-US" dirty="0"/>
              <a:t>https://www.ibm.com/docs/en/spectrum-symphony/7.2.0?topic=mapreduce-apache-mahout</a:t>
            </a:r>
          </a:p>
        </p:txBody>
      </p:sp>
    </p:spTree>
    <p:extLst>
      <p:ext uri="{BB962C8B-B14F-4D97-AF65-F5344CB8AC3E}">
        <p14:creationId xmlns:p14="http://schemas.microsoft.com/office/powerpoint/2010/main" val="1231131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5" descr="tb"/>
          <p:cNvPicPr/>
          <p:nvPr/>
        </p:nvPicPr>
        <p:blipFill>
          <a:blip r:embed="rId2"/>
          <a:stretch/>
        </p:blipFill>
        <p:spPr>
          <a:xfrm>
            <a:off x="1447920" y="163440"/>
            <a:ext cx="7695720" cy="533160"/>
          </a:xfrm>
          <a:prstGeom prst="rect">
            <a:avLst/>
          </a:prstGeom>
          <a:ln>
            <a:noFill/>
          </a:ln>
        </p:spPr>
      </p:pic>
      <p:sp>
        <p:nvSpPr>
          <p:cNvPr id="96"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Brief History of Hadoop</a:t>
            </a:r>
            <a:endParaRPr lang="en-US" sz="2400" b="0" strike="noStrike" spc="-1">
              <a:solidFill>
                <a:srgbClr val="464646"/>
              </a:solidFill>
              <a:latin typeface="Arial"/>
            </a:endParaRPr>
          </a:p>
        </p:txBody>
      </p:sp>
      <p:sp>
        <p:nvSpPr>
          <p:cNvPr id="97" name="TextShape 2"/>
          <p:cNvSpPr txBox="1"/>
          <p:nvPr/>
        </p:nvSpPr>
        <p:spPr>
          <a:xfrm>
            <a:off x="1527120" y="1295280"/>
            <a:ext cx="7214760" cy="1599840"/>
          </a:xfrm>
          <a:prstGeom prst="rect">
            <a:avLst/>
          </a:prstGeom>
          <a:noFill/>
          <a:ln>
            <a:noFill/>
          </a:ln>
        </p:spPr>
        <p:txBody>
          <a:bodyPr>
            <a:noAutofit/>
          </a:bodyPr>
          <a:lstStyle/>
          <a:p>
            <a:pPr marL="343080" indent="-342720">
              <a:lnSpc>
                <a:spcPct val="100000"/>
              </a:lnSpc>
              <a:spcBef>
                <a:spcPts val="641"/>
              </a:spcBef>
              <a:buClr>
                <a:srgbClr val="464646"/>
              </a:buClr>
              <a:buFont typeface="Symbol" charset="2"/>
              <a:buChar char=""/>
            </a:pPr>
            <a:r>
              <a:rPr lang="en-US" sz="3200" b="0" strike="noStrike" spc="-1">
                <a:solidFill>
                  <a:srgbClr val="464646"/>
                </a:solidFill>
                <a:latin typeface="Arial"/>
              </a:rPr>
              <a:t>Designed to answer the question: </a:t>
            </a:r>
            <a:r>
              <a:rPr lang="en-US" sz="3200" b="1" strike="noStrike" spc="-1">
                <a:solidFill>
                  <a:srgbClr val="464646"/>
                </a:solidFill>
                <a:latin typeface="Arial"/>
              </a:rPr>
              <a:t>“How to process big data with reasonable cost and time?”</a:t>
            </a:r>
            <a:endParaRPr lang="en-US" sz="3200" b="0" strike="noStrike" spc="-1">
              <a:solidFill>
                <a:srgbClr val="464646"/>
              </a:solidFill>
              <a:latin typeface="Arial"/>
            </a:endParaRPr>
          </a:p>
        </p:txBody>
      </p:sp>
      <p:pic>
        <p:nvPicPr>
          <p:cNvPr id="98" name="Picture 3"/>
          <p:cNvPicPr/>
          <p:nvPr/>
        </p:nvPicPr>
        <p:blipFill>
          <a:blip r:embed="rId3"/>
          <a:stretch/>
        </p:blipFill>
        <p:spPr>
          <a:xfrm>
            <a:off x="7467480" y="5562720"/>
            <a:ext cx="1751760" cy="1350360"/>
          </a:xfrm>
          <a:prstGeom prst="rect">
            <a:avLst/>
          </a:prstGeom>
          <a:ln>
            <a:noFill/>
          </a:ln>
        </p:spPr>
      </p:pic>
      <p:pic>
        <p:nvPicPr>
          <p:cNvPr id="99" name="Picture 2" descr="http://2.bp.blogspot.com/-Y0yKsyAy3QQ/UGv2G6PLYBI/AAAAAAAAAOw/mG4diacSefQ/s320/web-crawler.gif"/>
          <p:cNvPicPr/>
          <p:nvPr/>
        </p:nvPicPr>
        <p:blipFill>
          <a:blip r:embed="rId4"/>
          <a:stretch/>
        </p:blipFill>
        <p:spPr>
          <a:xfrm>
            <a:off x="2819520" y="3124080"/>
            <a:ext cx="3285720" cy="2896200"/>
          </a:xfrm>
          <a:prstGeom prst="rect">
            <a:avLst/>
          </a:prstGeom>
          <a:ln>
            <a:noFill/>
          </a:ln>
        </p:spPr>
      </p:pic>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51DE8-E761-477C-8C90-CDDD0DEF68FC}"/>
              </a:ext>
            </a:extLst>
          </p:cNvPr>
          <p:cNvSpPr>
            <a:spLocks noGrp="1"/>
          </p:cNvSpPr>
          <p:nvPr>
            <p:ph type="title"/>
          </p:nvPr>
        </p:nvSpPr>
        <p:spPr/>
        <p:txBody>
          <a:bodyPr/>
          <a:lstStyle/>
          <a:p>
            <a:pPr algn="ctr"/>
            <a:r>
              <a:rPr lang="en-US" dirty="0"/>
              <a:t>hive</a:t>
            </a:r>
          </a:p>
        </p:txBody>
      </p:sp>
      <p:sp>
        <p:nvSpPr>
          <p:cNvPr id="3" name="Subtitle 2">
            <a:extLst>
              <a:ext uri="{FF2B5EF4-FFF2-40B4-BE49-F238E27FC236}">
                <a16:creationId xmlns:a16="http://schemas.microsoft.com/office/drawing/2014/main" id="{E2C30D34-355F-49FD-B82F-E0DA8BC7F800}"/>
              </a:ext>
            </a:extLst>
          </p:cNvPr>
          <p:cNvSpPr>
            <a:spLocks noGrp="1"/>
          </p:cNvSpPr>
          <p:nvPr>
            <p:ph type="subTitle"/>
          </p:nvPr>
        </p:nvSpPr>
        <p:spPr>
          <a:xfrm>
            <a:off x="793630" y="1621766"/>
            <a:ext cx="7892810" cy="3709359"/>
          </a:xfrm>
        </p:spPr>
        <p:txBody>
          <a:bodyPr>
            <a:normAutofit fontScale="85000" lnSpcReduction="10000"/>
          </a:bodyPr>
          <a:lstStyle/>
          <a:p>
            <a:r>
              <a:rPr lang="en-US" b="1" i="0" dirty="0">
                <a:effectLst/>
                <a:latin typeface="arial" panose="020B0604020202020204" pitchFamily="34" charset="0"/>
              </a:rPr>
              <a:t>Hadoop is a framework to process/query the Big data</a:t>
            </a:r>
            <a:r>
              <a:rPr lang="en-US" b="0" i="0" dirty="0">
                <a:effectLst/>
                <a:latin typeface="arial" panose="020B0604020202020204" pitchFamily="34" charset="0"/>
              </a:rPr>
              <a:t>. </a:t>
            </a:r>
            <a:r>
              <a:rPr lang="en-US" b="1" i="0" dirty="0">
                <a:effectLst/>
                <a:latin typeface="arial" panose="020B0604020202020204" pitchFamily="34" charset="0"/>
              </a:rPr>
              <a:t>Hive is an SQL Based tool that builds over Hadoop to process the data</a:t>
            </a:r>
            <a:r>
              <a:rPr lang="en-US" b="0" i="0" dirty="0">
                <a:effectLst/>
                <a:latin typeface="arial" panose="020B0604020202020204" pitchFamily="34" charset="0"/>
              </a:rPr>
              <a:t>. Hadoop can understand Map Reduce only. Hive process/query all the data using HQL (Hive Query Language) it's SQL-Like Language.</a:t>
            </a:r>
          </a:p>
          <a:p>
            <a:endParaRPr lang="en-US" dirty="0"/>
          </a:p>
        </p:txBody>
      </p:sp>
    </p:spTree>
    <p:extLst>
      <p:ext uri="{BB962C8B-B14F-4D97-AF65-F5344CB8AC3E}">
        <p14:creationId xmlns:p14="http://schemas.microsoft.com/office/powerpoint/2010/main" val="28516587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C47AFE2-0981-42F0-A6BE-4AD5FAE268D6}"/>
              </a:ext>
            </a:extLst>
          </p:cNvPr>
          <p:cNvSpPr>
            <a:spLocks noGrp="1"/>
          </p:cNvSpPr>
          <p:nvPr>
            <p:ph type="subTitle"/>
          </p:nvPr>
        </p:nvSpPr>
        <p:spPr>
          <a:xfrm>
            <a:off x="327804" y="638356"/>
            <a:ext cx="8032951" cy="5322498"/>
          </a:xfrm>
        </p:spPr>
        <p:txBody>
          <a:bodyPr>
            <a:normAutofit fontScale="47500" lnSpcReduction="20000"/>
          </a:bodyPr>
          <a:lstStyle/>
          <a:p>
            <a:pPr marL="0" indent="0" algn="ctr">
              <a:buNone/>
            </a:pPr>
            <a:r>
              <a:rPr lang="en-US" b="0" i="0" dirty="0">
                <a:solidFill>
                  <a:srgbClr val="232F3E"/>
                </a:solidFill>
                <a:effectLst/>
                <a:latin typeface="AmazonEmberBold"/>
              </a:rPr>
              <a:t>How does Hive work?</a:t>
            </a:r>
          </a:p>
          <a:p>
            <a:pPr algn="l"/>
            <a:r>
              <a:rPr lang="en-US" b="0" i="0" dirty="0">
                <a:solidFill>
                  <a:srgbClr val="232F3E"/>
                </a:solidFill>
                <a:effectLst/>
                <a:latin typeface="AmazonEmber"/>
              </a:rPr>
              <a:t>Hive was created to allow non-programmers familiar with SQL to work with petabytes of data, using a SQL-like interface called HiveQL. Traditional relational databases are designed for interactive queries on small to medium datasets and do not process huge datasets well. Hive instead uses batch processing so that it works quickly across a very large distributed database. Hive transforms HiveQL queries into MapReduce or Tez jobs that run on </a:t>
            </a:r>
            <a:r>
              <a:rPr lang="en-US" b="0" i="0" u="none" strike="noStrike" dirty="0">
                <a:solidFill>
                  <a:srgbClr val="007EB9"/>
                </a:solidFill>
                <a:effectLst/>
                <a:latin typeface="AmazonEmber"/>
                <a:hlinkClick r:id="rId2"/>
              </a:rPr>
              <a:t>Apache Hadoop’s</a:t>
            </a:r>
            <a:r>
              <a:rPr lang="en-US" b="0" i="0" dirty="0">
                <a:solidFill>
                  <a:srgbClr val="232F3E"/>
                </a:solidFill>
                <a:effectLst/>
                <a:latin typeface="AmazonEmber"/>
              </a:rPr>
              <a:t> distributed job scheduling framework, Yet Another Resource Negotiator (YARN). It queries data stored in a distributed storage solution, like the Hadoop Distributed File System (HDFS) or </a:t>
            </a:r>
            <a:r>
              <a:rPr lang="en-US" b="0" i="0" u="none" strike="noStrike" dirty="0">
                <a:solidFill>
                  <a:srgbClr val="007EB9"/>
                </a:solidFill>
                <a:effectLst/>
                <a:latin typeface="AmazonEmber"/>
                <a:hlinkClick r:id="rId3"/>
              </a:rPr>
              <a:t>Amazon S3</a:t>
            </a:r>
            <a:r>
              <a:rPr lang="en-US" b="0" i="0" dirty="0">
                <a:solidFill>
                  <a:srgbClr val="232F3E"/>
                </a:solidFill>
                <a:effectLst/>
                <a:latin typeface="AmazonEmber"/>
              </a:rPr>
              <a:t>. Hive stores its database and table metadata in a </a:t>
            </a:r>
            <a:r>
              <a:rPr lang="en-US" b="0" i="0" dirty="0" err="1">
                <a:solidFill>
                  <a:srgbClr val="232F3E"/>
                </a:solidFill>
                <a:effectLst/>
                <a:latin typeface="AmazonEmber"/>
              </a:rPr>
              <a:t>metastore</a:t>
            </a:r>
            <a:r>
              <a:rPr lang="en-US" b="0" i="0" dirty="0">
                <a:solidFill>
                  <a:srgbClr val="232F3E"/>
                </a:solidFill>
                <a:effectLst/>
                <a:latin typeface="AmazonEmber"/>
              </a:rPr>
              <a:t>, which is a database or file backed store that enables easy data abstraction and discovery.</a:t>
            </a:r>
          </a:p>
          <a:p>
            <a:pPr algn="l"/>
            <a:r>
              <a:rPr lang="en-US" b="0" i="0" dirty="0">
                <a:solidFill>
                  <a:srgbClr val="232F3E"/>
                </a:solidFill>
                <a:effectLst/>
                <a:latin typeface="AmazonEmber"/>
              </a:rPr>
              <a:t>Hive includes </a:t>
            </a:r>
            <a:r>
              <a:rPr lang="en-US" b="0" i="0" dirty="0" err="1">
                <a:solidFill>
                  <a:srgbClr val="232F3E"/>
                </a:solidFill>
                <a:effectLst/>
                <a:latin typeface="AmazonEmber"/>
              </a:rPr>
              <a:t>HCatalog</a:t>
            </a:r>
            <a:r>
              <a:rPr lang="en-US" b="0" i="0" dirty="0">
                <a:solidFill>
                  <a:srgbClr val="232F3E"/>
                </a:solidFill>
                <a:effectLst/>
                <a:latin typeface="AmazonEmber"/>
              </a:rPr>
              <a:t>, which is a table and storage management layer that reads data from the Hive </a:t>
            </a:r>
            <a:r>
              <a:rPr lang="en-US" b="0" i="0" dirty="0" err="1">
                <a:solidFill>
                  <a:srgbClr val="232F3E"/>
                </a:solidFill>
                <a:effectLst/>
                <a:latin typeface="AmazonEmber"/>
              </a:rPr>
              <a:t>metastore</a:t>
            </a:r>
            <a:r>
              <a:rPr lang="en-US" b="0" i="0" dirty="0">
                <a:solidFill>
                  <a:srgbClr val="232F3E"/>
                </a:solidFill>
                <a:effectLst/>
                <a:latin typeface="AmazonEmber"/>
              </a:rPr>
              <a:t> to facilitate seamless integration between Hive, Apache Pig, and MapReduce. By using the </a:t>
            </a:r>
            <a:r>
              <a:rPr lang="en-US" b="0" i="0" dirty="0" err="1">
                <a:solidFill>
                  <a:srgbClr val="232F3E"/>
                </a:solidFill>
                <a:effectLst/>
                <a:latin typeface="AmazonEmber"/>
              </a:rPr>
              <a:t>metastore</a:t>
            </a:r>
            <a:r>
              <a:rPr lang="en-US" b="0" i="0" dirty="0">
                <a:solidFill>
                  <a:srgbClr val="232F3E"/>
                </a:solidFill>
                <a:effectLst/>
                <a:latin typeface="AmazonEmber"/>
              </a:rPr>
              <a:t>, </a:t>
            </a:r>
            <a:r>
              <a:rPr lang="en-US" b="0" i="0" dirty="0" err="1">
                <a:solidFill>
                  <a:srgbClr val="232F3E"/>
                </a:solidFill>
                <a:effectLst/>
                <a:latin typeface="AmazonEmber"/>
              </a:rPr>
              <a:t>HCatalog</a:t>
            </a:r>
            <a:r>
              <a:rPr lang="en-US" b="0" i="0" dirty="0">
                <a:solidFill>
                  <a:srgbClr val="232F3E"/>
                </a:solidFill>
                <a:effectLst/>
                <a:latin typeface="AmazonEmber"/>
              </a:rPr>
              <a:t> allows Pig and MapReduce to use the same data structures as Hive, so that the metadata doesn’t have to be redefined for each engine. Custom applications or third party integrations can use </a:t>
            </a:r>
            <a:r>
              <a:rPr lang="en-US" b="0" i="0" dirty="0" err="1">
                <a:solidFill>
                  <a:srgbClr val="232F3E"/>
                </a:solidFill>
                <a:effectLst/>
                <a:latin typeface="AmazonEmber"/>
              </a:rPr>
              <a:t>WebHCat</a:t>
            </a:r>
            <a:r>
              <a:rPr lang="en-US" b="0" i="0" dirty="0">
                <a:solidFill>
                  <a:srgbClr val="232F3E"/>
                </a:solidFill>
                <a:effectLst/>
                <a:latin typeface="AmazonEmber"/>
              </a:rPr>
              <a:t>, which is a RESTful API for </a:t>
            </a:r>
            <a:r>
              <a:rPr lang="en-US" b="0" i="0" dirty="0" err="1">
                <a:solidFill>
                  <a:srgbClr val="232F3E"/>
                </a:solidFill>
                <a:effectLst/>
                <a:latin typeface="AmazonEmber"/>
              </a:rPr>
              <a:t>HCatalog</a:t>
            </a:r>
            <a:r>
              <a:rPr lang="en-US" b="0" i="0" dirty="0">
                <a:solidFill>
                  <a:srgbClr val="232F3E"/>
                </a:solidFill>
                <a:effectLst/>
                <a:latin typeface="AmazonEmber"/>
              </a:rPr>
              <a:t> to access and reuse Hive metadata.</a:t>
            </a:r>
          </a:p>
          <a:p>
            <a:endParaRPr lang="en-US" dirty="0"/>
          </a:p>
        </p:txBody>
      </p:sp>
    </p:spTree>
    <p:extLst>
      <p:ext uri="{BB962C8B-B14F-4D97-AF65-F5344CB8AC3E}">
        <p14:creationId xmlns:p14="http://schemas.microsoft.com/office/powerpoint/2010/main" val="132918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6DE1F9B-CFA4-4F66-96A8-5F960C873263}"/>
              </a:ext>
            </a:extLst>
          </p:cNvPr>
          <p:cNvSpPr>
            <a:spLocks noGrp="1"/>
          </p:cNvSpPr>
          <p:nvPr>
            <p:ph type="subTitle"/>
          </p:nvPr>
        </p:nvSpPr>
        <p:spPr>
          <a:xfrm>
            <a:off x="560717" y="811514"/>
            <a:ext cx="7860423" cy="5063074"/>
          </a:xfrm>
        </p:spPr>
        <p:txBody>
          <a:bodyPr>
            <a:normAutofit fontScale="70000" lnSpcReduction="20000"/>
          </a:bodyPr>
          <a:lstStyle/>
          <a:p>
            <a:pPr algn="l"/>
            <a:r>
              <a:rPr lang="en-US" b="0" i="0" dirty="0">
                <a:solidFill>
                  <a:srgbClr val="43453A"/>
                </a:solidFill>
                <a:effectLst/>
                <a:latin typeface="noto sans" panose="020B0502040204020203" pitchFamily="34" charset="0"/>
              </a:rPr>
              <a:t>The </a:t>
            </a:r>
            <a:r>
              <a:rPr lang="en-US" b="1" i="0" dirty="0">
                <a:solidFill>
                  <a:srgbClr val="43453A"/>
                </a:solidFill>
                <a:effectLst/>
                <a:latin typeface="noto sans" panose="020B0502040204020203" pitchFamily="34" charset="0"/>
              </a:rPr>
              <a:t>main building blocks</a:t>
            </a:r>
            <a:r>
              <a:rPr lang="en-US" b="0" i="0" dirty="0">
                <a:solidFill>
                  <a:srgbClr val="43453A"/>
                </a:solidFill>
                <a:effectLst/>
                <a:latin typeface="noto sans" panose="020B0502040204020203" pitchFamily="34" charset="0"/>
              </a:rPr>
              <a:t> </a:t>
            </a:r>
            <a:r>
              <a:rPr lang="en-US" b="1" i="0" dirty="0">
                <a:solidFill>
                  <a:srgbClr val="43453A"/>
                </a:solidFill>
                <a:effectLst/>
                <a:latin typeface="noto sans" panose="020B0502040204020203" pitchFamily="34" charset="0"/>
              </a:rPr>
              <a:t>of Hive are –</a:t>
            </a:r>
            <a:endParaRPr lang="en-US" b="0" i="0" dirty="0">
              <a:solidFill>
                <a:srgbClr val="43453A"/>
              </a:solidFill>
              <a:effectLst/>
              <a:latin typeface="noto sans" panose="020B0502040204020203" pitchFamily="34" charset="0"/>
            </a:endParaRPr>
          </a:p>
          <a:p>
            <a:pPr algn="l">
              <a:buFont typeface="+mj-lt"/>
              <a:buAutoNum type="arabicPeriod"/>
            </a:pPr>
            <a:r>
              <a:rPr lang="en-US" b="1" i="0" dirty="0" err="1">
                <a:solidFill>
                  <a:srgbClr val="43453A"/>
                </a:solidFill>
                <a:effectLst/>
                <a:latin typeface="noto sans" panose="020B0502040204020203" pitchFamily="34" charset="0"/>
              </a:rPr>
              <a:t>Metastore</a:t>
            </a:r>
            <a:r>
              <a:rPr lang="en-US" b="1" i="0" dirty="0">
                <a:solidFill>
                  <a:srgbClr val="43453A"/>
                </a:solidFill>
                <a:effectLst/>
                <a:latin typeface="noto sans" panose="020B0502040204020203" pitchFamily="34" charset="0"/>
              </a:rPr>
              <a:t> </a:t>
            </a:r>
            <a:r>
              <a:rPr lang="en-US" b="0" i="0" dirty="0">
                <a:solidFill>
                  <a:srgbClr val="43453A"/>
                </a:solidFill>
                <a:effectLst/>
                <a:latin typeface="noto sans" panose="020B0502040204020203" pitchFamily="34" charset="0"/>
              </a:rPr>
              <a:t>– To store metadata about columns, partition and system catalogue.</a:t>
            </a:r>
          </a:p>
          <a:p>
            <a:pPr algn="l">
              <a:buFont typeface="+mj-lt"/>
              <a:buAutoNum type="arabicPeriod"/>
            </a:pPr>
            <a:r>
              <a:rPr lang="en-US" b="1" i="0" dirty="0">
                <a:solidFill>
                  <a:srgbClr val="43453A"/>
                </a:solidFill>
                <a:effectLst/>
                <a:latin typeface="noto sans" panose="020B0502040204020203" pitchFamily="34" charset="0"/>
              </a:rPr>
              <a:t>Driver</a:t>
            </a:r>
            <a:r>
              <a:rPr lang="en-US" b="0" i="0" dirty="0">
                <a:solidFill>
                  <a:srgbClr val="43453A"/>
                </a:solidFill>
                <a:effectLst/>
                <a:latin typeface="noto sans" panose="020B0502040204020203" pitchFamily="34" charset="0"/>
              </a:rPr>
              <a:t> – To manage the lifecycle of a HiveQL statement</a:t>
            </a:r>
          </a:p>
          <a:p>
            <a:pPr algn="l">
              <a:buFont typeface="+mj-lt"/>
              <a:buAutoNum type="arabicPeriod"/>
            </a:pPr>
            <a:r>
              <a:rPr lang="en-US" b="1" i="0" dirty="0">
                <a:solidFill>
                  <a:srgbClr val="43453A"/>
                </a:solidFill>
                <a:effectLst/>
                <a:latin typeface="noto sans" panose="020B0502040204020203" pitchFamily="34" charset="0"/>
              </a:rPr>
              <a:t>Query Compiler</a:t>
            </a:r>
            <a:r>
              <a:rPr lang="en-US" b="0" i="0" dirty="0">
                <a:solidFill>
                  <a:srgbClr val="43453A"/>
                </a:solidFill>
                <a:effectLst/>
                <a:latin typeface="noto sans" panose="020B0502040204020203" pitchFamily="34" charset="0"/>
              </a:rPr>
              <a:t> – To compiles HiveQL into a directed acyclic graph.</a:t>
            </a:r>
          </a:p>
          <a:p>
            <a:pPr algn="l">
              <a:buFont typeface="+mj-lt"/>
              <a:buAutoNum type="arabicPeriod"/>
            </a:pPr>
            <a:r>
              <a:rPr lang="en-US" b="1" i="0" dirty="0">
                <a:solidFill>
                  <a:srgbClr val="43453A"/>
                </a:solidFill>
                <a:effectLst/>
                <a:latin typeface="noto sans" panose="020B0502040204020203" pitchFamily="34" charset="0"/>
              </a:rPr>
              <a:t>Execution Engine</a:t>
            </a:r>
            <a:r>
              <a:rPr lang="en-US" b="0" i="0" dirty="0">
                <a:solidFill>
                  <a:srgbClr val="43453A"/>
                </a:solidFill>
                <a:effectLst/>
                <a:latin typeface="noto sans" panose="020B0502040204020203" pitchFamily="34" charset="0"/>
              </a:rPr>
              <a:t> – To execute the tasks in proper order which are produced by the compiler.</a:t>
            </a:r>
          </a:p>
          <a:p>
            <a:pPr algn="l">
              <a:buFont typeface="+mj-lt"/>
              <a:buAutoNum type="arabicPeriod"/>
            </a:pPr>
            <a:r>
              <a:rPr lang="en-US" b="1" i="0" dirty="0" err="1">
                <a:solidFill>
                  <a:srgbClr val="43453A"/>
                </a:solidFill>
                <a:effectLst/>
                <a:latin typeface="noto sans" panose="020B0502040204020203" pitchFamily="34" charset="0"/>
              </a:rPr>
              <a:t>HiveServer</a:t>
            </a:r>
            <a:r>
              <a:rPr lang="en-US" b="0" i="0" dirty="0">
                <a:solidFill>
                  <a:srgbClr val="43453A"/>
                </a:solidFill>
                <a:effectLst/>
                <a:latin typeface="noto sans" panose="020B0502040204020203" pitchFamily="34" charset="0"/>
              </a:rPr>
              <a:t> – To provide a Thrift interface and a JDBC / ODBC server.</a:t>
            </a:r>
          </a:p>
          <a:p>
            <a:endParaRPr lang="en-US" dirty="0"/>
          </a:p>
        </p:txBody>
      </p:sp>
    </p:spTree>
    <p:extLst>
      <p:ext uri="{BB962C8B-B14F-4D97-AF65-F5344CB8AC3E}">
        <p14:creationId xmlns:p14="http://schemas.microsoft.com/office/powerpoint/2010/main" val="13739250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CFEA4-B474-4B48-B62E-9EB26B6185AC}"/>
              </a:ext>
            </a:extLst>
          </p:cNvPr>
          <p:cNvSpPr>
            <a:spLocks noGrp="1"/>
          </p:cNvSpPr>
          <p:nvPr>
            <p:ph type="title"/>
          </p:nvPr>
        </p:nvSpPr>
        <p:spPr>
          <a:xfrm>
            <a:off x="1265087" y="774367"/>
            <a:ext cx="7138800" cy="490320"/>
          </a:xfrm>
        </p:spPr>
        <p:txBody>
          <a:bodyPr>
            <a:normAutofit fontScale="90000"/>
          </a:bodyPr>
          <a:lstStyle/>
          <a:p>
            <a:pPr algn="ctr"/>
            <a:r>
              <a:rPr lang="en-US" b="1" i="0" dirty="0">
                <a:solidFill>
                  <a:srgbClr val="43453A"/>
                </a:solidFill>
                <a:effectLst/>
                <a:latin typeface="noto sans" panose="020B0502040504020204" pitchFamily="34" charset="0"/>
              </a:rPr>
              <a:t>Zookeeper</a:t>
            </a:r>
            <a:endParaRPr lang="en-US" dirty="0"/>
          </a:p>
        </p:txBody>
      </p:sp>
      <p:sp>
        <p:nvSpPr>
          <p:cNvPr id="3" name="Subtitle 2">
            <a:extLst>
              <a:ext uri="{FF2B5EF4-FFF2-40B4-BE49-F238E27FC236}">
                <a16:creationId xmlns:a16="http://schemas.microsoft.com/office/drawing/2014/main" id="{7DFD2A35-5391-4DF3-990B-7EF2C1A37E8C}"/>
              </a:ext>
            </a:extLst>
          </p:cNvPr>
          <p:cNvSpPr>
            <a:spLocks noGrp="1"/>
          </p:cNvSpPr>
          <p:nvPr>
            <p:ph type="subTitle"/>
          </p:nvPr>
        </p:nvSpPr>
        <p:spPr>
          <a:xfrm>
            <a:off x="560716" y="2090520"/>
            <a:ext cx="7547753" cy="2756140"/>
          </a:xfrm>
        </p:spPr>
        <p:txBody>
          <a:bodyPr>
            <a:normAutofit fontScale="70000" lnSpcReduction="20000"/>
          </a:bodyPr>
          <a:lstStyle/>
          <a:p>
            <a:pPr marL="0" indent="0" algn="l">
              <a:buNone/>
            </a:pPr>
            <a:endParaRPr lang="en-US" b="0" i="0" dirty="0">
              <a:solidFill>
                <a:srgbClr val="43453A"/>
              </a:solidFill>
              <a:effectLst/>
              <a:latin typeface="noto sans" panose="020B0502040504020204" pitchFamily="34" charset="0"/>
            </a:endParaRPr>
          </a:p>
          <a:p>
            <a:pPr algn="l"/>
            <a:r>
              <a:rPr lang="en-US" b="0" i="0" dirty="0" err="1">
                <a:solidFill>
                  <a:srgbClr val="43453A"/>
                </a:solidFill>
                <a:effectLst/>
                <a:latin typeface="noto sans" panose="020B0502040504020204" pitchFamily="34" charset="0"/>
              </a:rPr>
              <a:t>ZooKeeper</a:t>
            </a:r>
            <a:r>
              <a:rPr lang="en-US" b="0" i="0" dirty="0">
                <a:solidFill>
                  <a:srgbClr val="43453A"/>
                </a:solidFill>
                <a:effectLst/>
                <a:latin typeface="noto sans" panose="020B0502040504020204" pitchFamily="34" charset="0"/>
              </a:rPr>
              <a:t> is a centralized service for maintaining configuration information, naming, providing distributed synchronization and providing group services which are very useful for a variety of distributed systems. HBase is not operational without </a:t>
            </a:r>
            <a:r>
              <a:rPr lang="en-US" b="0" i="0" dirty="0" err="1">
                <a:solidFill>
                  <a:srgbClr val="43453A"/>
                </a:solidFill>
                <a:effectLst/>
                <a:latin typeface="noto sans" panose="020B0502040504020204" pitchFamily="34" charset="0"/>
              </a:rPr>
              <a:t>ZooKeeper</a:t>
            </a:r>
            <a:r>
              <a:rPr lang="en-US" b="0" i="0" dirty="0">
                <a:solidFill>
                  <a:srgbClr val="43453A"/>
                </a:solidFill>
                <a:effectLst/>
                <a:latin typeface="noto sans" panose="020B0502040504020204" pitchFamily="34" charset="0"/>
              </a:rPr>
              <a:t>.</a:t>
            </a:r>
          </a:p>
          <a:p>
            <a:endParaRPr lang="en-US" dirty="0"/>
          </a:p>
        </p:txBody>
      </p:sp>
    </p:spTree>
    <p:extLst>
      <p:ext uri="{BB962C8B-B14F-4D97-AF65-F5344CB8AC3E}">
        <p14:creationId xmlns:p14="http://schemas.microsoft.com/office/powerpoint/2010/main" val="38666357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4603B-58C3-40FD-9F1C-3F2F728ED702}"/>
              </a:ext>
            </a:extLst>
          </p:cNvPr>
          <p:cNvSpPr>
            <a:spLocks noGrp="1"/>
          </p:cNvSpPr>
          <p:nvPr>
            <p:ph type="title"/>
          </p:nvPr>
        </p:nvSpPr>
        <p:spPr>
          <a:xfrm>
            <a:off x="1523880" y="775372"/>
            <a:ext cx="7138800" cy="490320"/>
          </a:xfrm>
        </p:spPr>
        <p:txBody>
          <a:bodyPr>
            <a:normAutofit fontScale="90000"/>
          </a:bodyPr>
          <a:lstStyle/>
          <a:p>
            <a:pPr algn="ctr"/>
            <a:r>
              <a:rPr lang="en-US" b="1" i="0" dirty="0">
                <a:solidFill>
                  <a:srgbClr val="43453A"/>
                </a:solidFill>
                <a:effectLst/>
                <a:latin typeface="noto sans" panose="020B0502040504020204" pitchFamily="34" charset="0"/>
              </a:rPr>
              <a:t>Sqoop (SQL-to-Hadoop)</a:t>
            </a:r>
            <a:br>
              <a:rPr lang="en-US" b="0" i="0" dirty="0">
                <a:solidFill>
                  <a:srgbClr val="43453A"/>
                </a:solidFill>
                <a:effectLst/>
                <a:latin typeface="noto sans" panose="020B0502040504020204" pitchFamily="34" charset="0"/>
              </a:rPr>
            </a:br>
            <a:endParaRPr lang="en-US" dirty="0"/>
          </a:p>
        </p:txBody>
      </p:sp>
      <p:sp>
        <p:nvSpPr>
          <p:cNvPr id="3" name="Subtitle 2">
            <a:extLst>
              <a:ext uri="{FF2B5EF4-FFF2-40B4-BE49-F238E27FC236}">
                <a16:creationId xmlns:a16="http://schemas.microsoft.com/office/drawing/2014/main" id="{4D7E478B-642A-4535-8C74-5B7B7DA99FEC}"/>
              </a:ext>
            </a:extLst>
          </p:cNvPr>
          <p:cNvSpPr>
            <a:spLocks noGrp="1"/>
          </p:cNvSpPr>
          <p:nvPr>
            <p:ph type="subTitle"/>
          </p:nvPr>
        </p:nvSpPr>
        <p:spPr>
          <a:xfrm>
            <a:off x="655608" y="1897811"/>
            <a:ext cx="7644762" cy="2726953"/>
          </a:xfrm>
        </p:spPr>
        <p:txBody>
          <a:bodyPr>
            <a:normAutofit fontScale="77500" lnSpcReduction="20000"/>
          </a:bodyPr>
          <a:lstStyle/>
          <a:p>
            <a:pPr algn="l"/>
            <a:r>
              <a:rPr lang="en-US" b="0" i="0" dirty="0">
                <a:solidFill>
                  <a:srgbClr val="43453A"/>
                </a:solidFill>
                <a:effectLst/>
                <a:latin typeface="noto sans" panose="020B0502040504020204" pitchFamily="34" charset="0"/>
              </a:rPr>
              <a:t>Sqoop is a tool designed for efficiently transferring structured data from SQL Server and SQL Azure to HDFS and then uses it in MapReduce and Hive jobs. One can even use Sqoop to move data from HDFS to SQL Server.</a:t>
            </a:r>
          </a:p>
          <a:p>
            <a:endParaRPr lang="en-US" dirty="0"/>
          </a:p>
        </p:txBody>
      </p:sp>
    </p:spTree>
    <p:extLst>
      <p:ext uri="{BB962C8B-B14F-4D97-AF65-F5344CB8AC3E}">
        <p14:creationId xmlns:p14="http://schemas.microsoft.com/office/powerpoint/2010/main" val="2390468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AA16E-8DA9-4F3F-A59F-335D4C8602E3}"/>
              </a:ext>
            </a:extLst>
          </p:cNvPr>
          <p:cNvSpPr>
            <a:spLocks noGrp="1"/>
          </p:cNvSpPr>
          <p:nvPr>
            <p:ph type="title"/>
          </p:nvPr>
        </p:nvSpPr>
        <p:spPr>
          <a:xfrm>
            <a:off x="1247835" y="732240"/>
            <a:ext cx="7138800" cy="490320"/>
          </a:xfrm>
        </p:spPr>
        <p:txBody>
          <a:bodyPr>
            <a:normAutofit fontScale="90000"/>
          </a:bodyPr>
          <a:lstStyle/>
          <a:p>
            <a:pPr algn="ctr"/>
            <a:r>
              <a:rPr lang="en-US" b="1" i="0" dirty="0">
                <a:solidFill>
                  <a:srgbClr val="43453A"/>
                </a:solidFill>
                <a:effectLst/>
                <a:latin typeface="noto sans" panose="020B0502040504020204" pitchFamily="34" charset="0"/>
              </a:rPr>
              <a:t>Apache Spark</a:t>
            </a:r>
            <a:br>
              <a:rPr lang="en-US" b="0" i="0" dirty="0">
                <a:solidFill>
                  <a:srgbClr val="43453A"/>
                </a:solidFill>
                <a:effectLst/>
                <a:latin typeface="noto sans" panose="020B0502040504020204" pitchFamily="34" charset="0"/>
              </a:rPr>
            </a:br>
            <a:endParaRPr lang="en-US" dirty="0"/>
          </a:p>
        </p:txBody>
      </p:sp>
      <p:sp>
        <p:nvSpPr>
          <p:cNvPr id="3" name="Subtitle 2">
            <a:extLst>
              <a:ext uri="{FF2B5EF4-FFF2-40B4-BE49-F238E27FC236}">
                <a16:creationId xmlns:a16="http://schemas.microsoft.com/office/drawing/2014/main" id="{FC95C3CF-3B8A-4298-9B4C-512E71D8A09A}"/>
              </a:ext>
            </a:extLst>
          </p:cNvPr>
          <p:cNvSpPr>
            <a:spLocks noGrp="1"/>
          </p:cNvSpPr>
          <p:nvPr>
            <p:ph type="subTitle"/>
          </p:nvPr>
        </p:nvSpPr>
        <p:spPr>
          <a:xfrm>
            <a:off x="483079" y="1600200"/>
            <a:ext cx="8203361" cy="3368615"/>
          </a:xfrm>
        </p:spPr>
        <p:txBody>
          <a:bodyPr>
            <a:normAutofit fontScale="70000" lnSpcReduction="20000"/>
          </a:bodyPr>
          <a:lstStyle/>
          <a:p>
            <a:pPr algn="l"/>
            <a:r>
              <a:rPr lang="en-US" b="0" i="0" dirty="0">
                <a:solidFill>
                  <a:srgbClr val="43453A"/>
                </a:solidFill>
                <a:effectLst/>
                <a:latin typeface="noto sans" panose="020B0502040504020204" pitchFamily="34" charset="0"/>
              </a:rPr>
              <a:t>Apache Spark is a general compute engine that offers fast data analysis on a large scale. Spark is built on HDFS but bypasses MapReduce and instead uses its own data processing framework. Common uses cases for Apache Spark include real-time queries, event stream processing, iterative algorithms, complex operations and machine learning.</a:t>
            </a:r>
          </a:p>
          <a:p>
            <a:endParaRPr lang="en-US" dirty="0"/>
          </a:p>
        </p:txBody>
      </p:sp>
    </p:spTree>
    <p:extLst>
      <p:ext uri="{BB962C8B-B14F-4D97-AF65-F5344CB8AC3E}">
        <p14:creationId xmlns:p14="http://schemas.microsoft.com/office/powerpoint/2010/main" val="10502803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5A2E4-E9C3-4042-A8BB-23D294BEC38C}"/>
              </a:ext>
            </a:extLst>
          </p:cNvPr>
          <p:cNvSpPr>
            <a:spLocks noGrp="1"/>
          </p:cNvSpPr>
          <p:nvPr>
            <p:ph type="title"/>
          </p:nvPr>
        </p:nvSpPr>
        <p:spPr>
          <a:xfrm>
            <a:off x="687118" y="837394"/>
            <a:ext cx="7138800" cy="490320"/>
          </a:xfrm>
        </p:spPr>
        <p:txBody>
          <a:bodyPr>
            <a:normAutofit fontScale="90000"/>
          </a:bodyPr>
          <a:lstStyle/>
          <a:p>
            <a:pPr algn="ctr"/>
            <a:r>
              <a:rPr lang="en-US" b="1" i="0" dirty="0">
                <a:solidFill>
                  <a:srgbClr val="43453A"/>
                </a:solidFill>
                <a:effectLst/>
                <a:latin typeface="noto sans" panose="020B0502040504020204" pitchFamily="34" charset="0"/>
              </a:rPr>
              <a:t>Flume</a:t>
            </a:r>
            <a:br>
              <a:rPr lang="en-US" b="0" i="0" dirty="0">
                <a:solidFill>
                  <a:srgbClr val="43453A"/>
                </a:solidFill>
                <a:effectLst/>
                <a:latin typeface="noto sans" panose="020B0502040504020204" pitchFamily="34" charset="0"/>
              </a:rPr>
            </a:br>
            <a:endParaRPr lang="en-US" dirty="0"/>
          </a:p>
        </p:txBody>
      </p:sp>
      <p:sp>
        <p:nvSpPr>
          <p:cNvPr id="3" name="Subtitle 2">
            <a:extLst>
              <a:ext uri="{FF2B5EF4-FFF2-40B4-BE49-F238E27FC236}">
                <a16:creationId xmlns:a16="http://schemas.microsoft.com/office/drawing/2014/main" id="{26716260-04BF-4864-BD63-B0929C177E3D}"/>
              </a:ext>
            </a:extLst>
          </p:cNvPr>
          <p:cNvSpPr>
            <a:spLocks noGrp="1"/>
          </p:cNvSpPr>
          <p:nvPr>
            <p:ph type="subTitle"/>
          </p:nvPr>
        </p:nvSpPr>
        <p:spPr>
          <a:xfrm>
            <a:off x="500332" y="1600199"/>
            <a:ext cx="8186108" cy="4498675"/>
          </a:xfrm>
        </p:spPr>
        <p:txBody>
          <a:bodyPr>
            <a:normAutofit fontScale="77500" lnSpcReduction="20000"/>
          </a:bodyPr>
          <a:lstStyle/>
          <a:p>
            <a:pPr algn="l"/>
            <a:r>
              <a:rPr lang="en-US" b="0" i="0" dirty="0">
                <a:solidFill>
                  <a:srgbClr val="43453A"/>
                </a:solidFill>
                <a:effectLst/>
                <a:latin typeface="noto sans" panose="020B0502040504020204" pitchFamily="34" charset="0"/>
              </a:rPr>
              <a:t>Flume is a framework for harvesting, aggregating and moving huge amounts of log data or text files in and out of Hadoop. Agents are populated throughout ones IT infrastructure inside web servers, application servers and mobile devices. Flume itself has a query processing engine, so it’s easy to transform each new batch of data before it is shuttled to the intended sink.</a:t>
            </a:r>
          </a:p>
          <a:p>
            <a:endParaRPr lang="en-US" dirty="0"/>
          </a:p>
        </p:txBody>
      </p:sp>
    </p:spTree>
    <p:extLst>
      <p:ext uri="{BB962C8B-B14F-4D97-AF65-F5344CB8AC3E}">
        <p14:creationId xmlns:p14="http://schemas.microsoft.com/office/powerpoint/2010/main" val="17937214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C357-448B-472F-8339-E84EB08835CB}"/>
              </a:ext>
            </a:extLst>
          </p:cNvPr>
          <p:cNvSpPr>
            <a:spLocks noGrp="1"/>
          </p:cNvSpPr>
          <p:nvPr>
            <p:ph type="title"/>
          </p:nvPr>
        </p:nvSpPr>
        <p:spPr>
          <a:xfrm>
            <a:off x="833767" y="535469"/>
            <a:ext cx="7138800" cy="490320"/>
          </a:xfrm>
        </p:spPr>
        <p:txBody>
          <a:bodyPr>
            <a:normAutofit fontScale="90000"/>
          </a:bodyPr>
          <a:lstStyle/>
          <a:p>
            <a:pPr algn="ctr"/>
            <a:r>
              <a:rPr lang="en-US" b="1" i="0" dirty="0">
                <a:solidFill>
                  <a:srgbClr val="43453A"/>
                </a:solidFill>
                <a:effectLst/>
                <a:latin typeface="noto sans" panose="020B0502040504020204" pitchFamily="34" charset="0"/>
              </a:rPr>
              <a:t>Ambari:</a:t>
            </a:r>
            <a:br>
              <a:rPr lang="en-US" b="0" i="0" dirty="0">
                <a:solidFill>
                  <a:srgbClr val="43453A"/>
                </a:solidFill>
                <a:effectLst/>
                <a:latin typeface="noto sans" panose="020B0502040504020204" pitchFamily="34" charset="0"/>
              </a:rPr>
            </a:br>
            <a:endParaRPr lang="en-US" dirty="0"/>
          </a:p>
        </p:txBody>
      </p:sp>
      <p:sp>
        <p:nvSpPr>
          <p:cNvPr id="3" name="Subtitle 2">
            <a:extLst>
              <a:ext uri="{FF2B5EF4-FFF2-40B4-BE49-F238E27FC236}">
                <a16:creationId xmlns:a16="http://schemas.microsoft.com/office/drawing/2014/main" id="{BFDDEE20-902C-4A4B-9533-91E21417D35A}"/>
              </a:ext>
            </a:extLst>
          </p:cNvPr>
          <p:cNvSpPr>
            <a:spLocks noGrp="1"/>
          </p:cNvSpPr>
          <p:nvPr>
            <p:ph type="subTitle"/>
          </p:nvPr>
        </p:nvSpPr>
        <p:spPr>
          <a:xfrm>
            <a:off x="301925" y="1600200"/>
            <a:ext cx="8384515" cy="4360653"/>
          </a:xfrm>
        </p:spPr>
        <p:txBody>
          <a:bodyPr>
            <a:normAutofit fontScale="85000" lnSpcReduction="10000"/>
          </a:bodyPr>
          <a:lstStyle/>
          <a:p>
            <a:pPr algn="l"/>
            <a:r>
              <a:rPr lang="en-US" b="0" i="0" dirty="0">
                <a:solidFill>
                  <a:srgbClr val="43453A"/>
                </a:solidFill>
                <a:effectLst/>
                <a:latin typeface="noto sans" panose="020B0502040504020204" pitchFamily="34" charset="0"/>
              </a:rPr>
              <a:t>Ambari was created to help manage Hadoop. It offers support for many of the tools in the Hadoop ecosystem including Hive, HBase, Pig, Sqoop and Zookeeper. The tool features a management dashboard that keeps track of cluster health and can help diagnose performance issues.</a:t>
            </a:r>
          </a:p>
          <a:p>
            <a:endParaRPr lang="en-US" dirty="0"/>
          </a:p>
        </p:txBody>
      </p:sp>
    </p:spTree>
    <p:extLst>
      <p:ext uri="{BB962C8B-B14F-4D97-AF65-F5344CB8AC3E}">
        <p14:creationId xmlns:p14="http://schemas.microsoft.com/office/powerpoint/2010/main" val="3201303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97C98-0310-43B6-AB01-17B5D4CCCAEE}"/>
              </a:ext>
            </a:extLst>
          </p:cNvPr>
          <p:cNvSpPr>
            <a:spLocks noGrp="1"/>
          </p:cNvSpPr>
          <p:nvPr>
            <p:ph type="title"/>
          </p:nvPr>
        </p:nvSpPr>
        <p:spPr>
          <a:xfrm>
            <a:off x="1273714" y="732240"/>
            <a:ext cx="7138800" cy="490320"/>
          </a:xfrm>
        </p:spPr>
        <p:txBody>
          <a:bodyPr>
            <a:normAutofit fontScale="90000"/>
          </a:bodyPr>
          <a:lstStyle/>
          <a:p>
            <a:pPr algn="ctr"/>
            <a:r>
              <a:rPr lang="en-US" b="1" i="0" dirty="0">
                <a:solidFill>
                  <a:srgbClr val="43453A"/>
                </a:solidFill>
                <a:effectLst/>
                <a:latin typeface="noto sans" panose="020B0502040504020204" pitchFamily="34" charset="0"/>
              </a:rPr>
              <a:t>Conclusion</a:t>
            </a:r>
            <a:br>
              <a:rPr lang="en-US" b="0" i="0" dirty="0">
                <a:solidFill>
                  <a:srgbClr val="43453A"/>
                </a:solidFill>
                <a:effectLst/>
                <a:latin typeface="noto sans" panose="020B0502040504020204" pitchFamily="34" charset="0"/>
              </a:rPr>
            </a:br>
            <a:endParaRPr lang="en-US" dirty="0"/>
          </a:p>
        </p:txBody>
      </p:sp>
      <p:sp>
        <p:nvSpPr>
          <p:cNvPr id="3" name="Subtitle 2">
            <a:extLst>
              <a:ext uri="{FF2B5EF4-FFF2-40B4-BE49-F238E27FC236}">
                <a16:creationId xmlns:a16="http://schemas.microsoft.com/office/drawing/2014/main" id="{61DC3399-7A1F-415F-B6FB-1AFA91365726}"/>
              </a:ext>
            </a:extLst>
          </p:cNvPr>
          <p:cNvSpPr>
            <a:spLocks noGrp="1"/>
          </p:cNvSpPr>
          <p:nvPr>
            <p:ph type="subTitle"/>
          </p:nvPr>
        </p:nvSpPr>
        <p:spPr>
          <a:xfrm>
            <a:off x="327804" y="1600200"/>
            <a:ext cx="8358635" cy="4525560"/>
          </a:xfrm>
        </p:spPr>
        <p:txBody>
          <a:bodyPr>
            <a:normAutofit fontScale="77500" lnSpcReduction="20000"/>
          </a:bodyPr>
          <a:lstStyle/>
          <a:p>
            <a:pPr algn="l"/>
            <a:r>
              <a:rPr lang="en-US" b="0" i="0" dirty="0">
                <a:solidFill>
                  <a:srgbClr val="43453A"/>
                </a:solidFill>
                <a:effectLst/>
                <a:latin typeface="noto sans" panose="020B0502040504020204" pitchFamily="34" charset="0"/>
              </a:rPr>
              <a:t>Hadoop is powerful because it is extensible and it is easy to integrate with any component. Its popularity is due in part to its ability to store, analyze and access large amounts of data, quickly and cost effectively across clusters of commodity hardware. Apache Hadoop is not actually a single product but instead a collection of several components. When all these components are merged, it makes the Hadoop very user friendly.</a:t>
            </a:r>
          </a:p>
          <a:p>
            <a:endParaRPr lang="en-US" dirty="0"/>
          </a:p>
        </p:txBody>
      </p:sp>
    </p:spTree>
    <p:extLst>
      <p:ext uri="{BB962C8B-B14F-4D97-AF65-F5344CB8AC3E}">
        <p14:creationId xmlns:p14="http://schemas.microsoft.com/office/powerpoint/2010/main" val="3904777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Picture 5" descr="tb"/>
          <p:cNvPicPr/>
          <p:nvPr/>
        </p:nvPicPr>
        <p:blipFill>
          <a:blip r:embed="rId2"/>
          <a:stretch/>
        </p:blipFill>
        <p:spPr>
          <a:xfrm>
            <a:off x="1447920" y="163440"/>
            <a:ext cx="7695720" cy="533160"/>
          </a:xfrm>
          <a:prstGeom prst="rect">
            <a:avLst/>
          </a:prstGeom>
          <a:ln>
            <a:noFill/>
          </a:ln>
        </p:spPr>
      </p:pic>
      <p:sp>
        <p:nvSpPr>
          <p:cNvPr id="101"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Search engines in 1990s</a:t>
            </a:r>
            <a:endParaRPr lang="en-US" sz="2400" b="0" strike="noStrike" spc="-1">
              <a:solidFill>
                <a:srgbClr val="464646"/>
              </a:solidFill>
              <a:latin typeface="Arial"/>
            </a:endParaRPr>
          </a:p>
        </p:txBody>
      </p:sp>
      <p:pic>
        <p:nvPicPr>
          <p:cNvPr id="102" name="Picture 3"/>
          <p:cNvPicPr/>
          <p:nvPr/>
        </p:nvPicPr>
        <p:blipFill>
          <a:blip r:embed="rId3"/>
          <a:stretch/>
        </p:blipFill>
        <p:spPr>
          <a:xfrm>
            <a:off x="7467480" y="5562720"/>
            <a:ext cx="1751760" cy="1350360"/>
          </a:xfrm>
          <a:prstGeom prst="rect">
            <a:avLst/>
          </a:prstGeom>
          <a:ln>
            <a:noFill/>
          </a:ln>
        </p:spPr>
      </p:pic>
      <p:pic>
        <p:nvPicPr>
          <p:cNvPr id="103" name="Picture 7"/>
          <p:cNvPicPr/>
          <p:nvPr/>
        </p:nvPicPr>
        <p:blipFill>
          <a:blip r:embed="rId4"/>
          <a:srcRect r="37706" b="53853"/>
          <a:stretch/>
        </p:blipFill>
        <p:spPr>
          <a:xfrm>
            <a:off x="4648320" y="930960"/>
            <a:ext cx="4127400" cy="2329200"/>
          </a:xfrm>
          <a:prstGeom prst="rect">
            <a:avLst/>
          </a:prstGeom>
          <a:ln>
            <a:noFill/>
          </a:ln>
        </p:spPr>
      </p:pic>
      <p:pic>
        <p:nvPicPr>
          <p:cNvPr id="104" name="Picture 8"/>
          <p:cNvPicPr/>
          <p:nvPr/>
        </p:nvPicPr>
        <p:blipFill>
          <a:blip r:embed="rId5"/>
          <a:srcRect l="16668" r="15291" b="33827"/>
          <a:stretch/>
        </p:blipFill>
        <p:spPr>
          <a:xfrm>
            <a:off x="533520" y="4191120"/>
            <a:ext cx="3733560" cy="2516040"/>
          </a:xfrm>
          <a:prstGeom prst="rect">
            <a:avLst/>
          </a:prstGeom>
          <a:ln>
            <a:noFill/>
          </a:ln>
        </p:spPr>
      </p:pic>
      <p:pic>
        <p:nvPicPr>
          <p:cNvPr id="105" name="Picture 9"/>
          <p:cNvPicPr/>
          <p:nvPr/>
        </p:nvPicPr>
        <p:blipFill>
          <a:blip r:embed="rId6"/>
          <a:srcRect r="27547" b="54157"/>
          <a:stretch/>
        </p:blipFill>
        <p:spPr>
          <a:xfrm>
            <a:off x="4648320" y="3429000"/>
            <a:ext cx="4190760" cy="2019960"/>
          </a:xfrm>
          <a:prstGeom prst="rect">
            <a:avLst/>
          </a:prstGeom>
          <a:ln>
            <a:noFill/>
          </a:ln>
        </p:spPr>
      </p:pic>
      <p:sp>
        <p:nvSpPr>
          <p:cNvPr id="106" name="CustomShape 2"/>
          <p:cNvSpPr/>
          <p:nvPr/>
        </p:nvSpPr>
        <p:spPr>
          <a:xfrm>
            <a:off x="755280" y="506160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1996</a:t>
            </a:r>
            <a:endParaRPr lang="en-US" sz="1800" b="0" strike="noStrike" spc="-1">
              <a:latin typeface="Arial"/>
            </a:endParaRPr>
          </a:p>
        </p:txBody>
      </p:sp>
      <p:sp>
        <p:nvSpPr>
          <p:cNvPr id="107" name="CustomShape 3"/>
          <p:cNvSpPr/>
          <p:nvPr/>
        </p:nvSpPr>
        <p:spPr>
          <a:xfrm>
            <a:off x="8461440" y="137160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1996</a:t>
            </a:r>
            <a:endParaRPr lang="en-US" sz="1800" b="0" strike="noStrike" spc="-1">
              <a:latin typeface="Arial"/>
            </a:endParaRPr>
          </a:p>
        </p:txBody>
      </p:sp>
      <p:sp>
        <p:nvSpPr>
          <p:cNvPr id="108" name="CustomShape 4"/>
          <p:cNvSpPr/>
          <p:nvPr/>
        </p:nvSpPr>
        <p:spPr>
          <a:xfrm>
            <a:off x="5371920" y="556272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1997</a:t>
            </a:r>
            <a:endParaRPr lang="en-US" sz="1800" b="0" strike="noStrike" spc="-1">
              <a:latin typeface="Arial"/>
            </a:endParaRPr>
          </a:p>
        </p:txBody>
      </p:sp>
      <p:pic>
        <p:nvPicPr>
          <p:cNvPr id="109" name="Content Placeholder 4"/>
          <p:cNvPicPr/>
          <p:nvPr/>
        </p:nvPicPr>
        <p:blipFill>
          <a:blip r:embed="rId7"/>
          <a:srcRect r="22048" b="25397"/>
          <a:stretch/>
        </p:blipFill>
        <p:spPr>
          <a:xfrm>
            <a:off x="553680" y="1295280"/>
            <a:ext cx="3733560" cy="2721960"/>
          </a:xfrm>
          <a:prstGeom prst="rect">
            <a:avLst/>
          </a:prstGeom>
          <a:ln>
            <a:noFill/>
          </a:ln>
        </p:spPr>
      </p:pic>
      <p:sp>
        <p:nvSpPr>
          <p:cNvPr id="110" name="CustomShape 5"/>
          <p:cNvSpPr/>
          <p:nvPr/>
        </p:nvSpPr>
        <p:spPr>
          <a:xfrm>
            <a:off x="755280" y="266688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1996</a:t>
            </a:r>
            <a:endParaRPr lang="en-US" sz="1800" b="0" strike="noStrike" spc="-1">
              <a:latin typeface="Arial"/>
            </a:endParaRPr>
          </a:p>
        </p:txBody>
      </p:sp>
    </p:spTree>
  </p:cSld>
  <p:clrMapOvr>
    <a:masterClrMapping/>
  </p:clrMapOvr>
  <p:transition>
    <p:fade/>
  </p:transition>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heel(1)">
                                      <p:cBhvr additive="repl">
                                        <p:cTn id="7" dur="2000"/>
                                        <p:tgtEl>
                                          <p:spTgt spid="103"/>
                                        </p:tgtEl>
                                      </p:cBhvr>
                                    </p:animEffect>
                                  </p:childTnLst>
                                </p:cTn>
                              </p:par>
                            </p:childTnLst>
                          </p:cTn>
                        </p:par>
                        <p:par>
                          <p:cTn id="8" fill="hold">
                            <p:stCondLst>
                              <p:cond delay="2000"/>
                            </p:stCondLst>
                            <p:childTnLst>
                              <p:par>
                                <p:cTn id="9" presetID="2" presetClass="entr" presetSubtype="4" fill="hold" nodeType="afterEffect">
                                  <p:stCondLst>
                                    <p:cond delay="0"/>
                                  </p:stCondLst>
                                  <p:childTnLst>
                                    <p:set>
                                      <p:cBhvr>
                                        <p:cTn id="10" dur="1" fill="hold">
                                          <p:stCondLst>
                                            <p:cond delay="0"/>
                                          </p:stCondLst>
                                        </p:cTn>
                                        <p:tgtEl>
                                          <p:spTgt spid="104"/>
                                        </p:tgtEl>
                                        <p:attrNameLst>
                                          <p:attrName>style.visibility</p:attrName>
                                        </p:attrNameLst>
                                      </p:cBhvr>
                                      <p:to>
                                        <p:strVal val="visible"/>
                                      </p:to>
                                    </p:set>
                                    <p:anim calcmode="lin" valueType="num">
                                      <p:cBhvr additive="repl">
                                        <p:cTn id="11" dur="900" fill="hold"/>
                                        <p:tgtEl>
                                          <p:spTgt spid="104"/>
                                        </p:tgtEl>
                                        <p:attrNameLst>
                                          <p:attrName>ppt_x</p:attrName>
                                        </p:attrNameLst>
                                      </p:cBhvr>
                                      <p:tavLst>
                                        <p:tav tm="0">
                                          <p:val>
                                            <p:strVal val="#ppt_x"/>
                                          </p:val>
                                        </p:tav>
                                        <p:tav tm="100000">
                                          <p:val>
                                            <p:strVal val="#ppt_x"/>
                                          </p:val>
                                        </p:tav>
                                      </p:tavLst>
                                    </p:anim>
                                    <p:anim calcmode="lin" valueType="num">
                                      <p:cBhvr additive="repl">
                                        <p:cTn id="12" dur="900" fill="hold"/>
                                        <p:tgtEl>
                                          <p:spTgt spid="104"/>
                                        </p:tgtEl>
                                        <p:attrNameLst>
                                          <p:attrName>ppt_y</p:attrName>
                                        </p:attrNameLst>
                                      </p:cBhvr>
                                      <p:tavLst>
                                        <p:tav tm="0">
                                          <p:val>
                                            <p:strVal val="1+#ppt_h/2"/>
                                          </p:val>
                                        </p:tav>
                                        <p:tav tm="100000">
                                          <p:val>
                                            <p:strVal val="#ppt_y"/>
                                          </p:val>
                                        </p:tav>
                                      </p:tavLst>
                                    </p:anim>
                                  </p:childTnLst>
                                </p:cTn>
                              </p:par>
                            </p:childTnLst>
                          </p:cTn>
                        </p:par>
                        <p:par>
                          <p:cTn id="13" fill="hold">
                            <p:stCondLst>
                              <p:cond delay="2900"/>
                            </p:stCondLst>
                            <p:childTnLst>
                              <p:par>
                                <p:cTn id="14" presetID="16" presetClass="entr" presetSubtype="21" fill="hold" nodeType="afterEffect">
                                  <p:stCondLst>
                                    <p:cond delay="0"/>
                                  </p:stCondLst>
                                  <p:childTnLst>
                                    <p:set>
                                      <p:cBhvr>
                                        <p:cTn id="15" dur="1" fill="hold">
                                          <p:stCondLst>
                                            <p:cond delay="0"/>
                                          </p:stCondLst>
                                        </p:cTn>
                                        <p:tgtEl>
                                          <p:spTgt spid="105"/>
                                        </p:tgtEl>
                                        <p:attrNameLst>
                                          <p:attrName>style.visibility</p:attrName>
                                        </p:attrNameLst>
                                      </p:cBhvr>
                                      <p:to>
                                        <p:strVal val="visible"/>
                                      </p:to>
                                    </p:set>
                                    <p:animEffect transition="in" filter="barn(inVertical)">
                                      <p:cBhvr additive="repl">
                                        <p:cTn id="16" dur="14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Picture 5" descr="tb"/>
          <p:cNvPicPr/>
          <p:nvPr/>
        </p:nvPicPr>
        <p:blipFill>
          <a:blip r:embed="rId2"/>
          <a:stretch/>
        </p:blipFill>
        <p:spPr>
          <a:xfrm>
            <a:off x="1447920" y="163440"/>
            <a:ext cx="7695720" cy="533160"/>
          </a:xfrm>
          <a:prstGeom prst="rect">
            <a:avLst/>
          </a:prstGeom>
          <a:ln>
            <a:noFill/>
          </a:ln>
        </p:spPr>
      </p:pic>
      <p:sp>
        <p:nvSpPr>
          <p:cNvPr id="112"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Google search engines</a:t>
            </a:r>
            <a:endParaRPr lang="en-US" sz="2400" b="0" strike="noStrike" spc="-1">
              <a:solidFill>
                <a:srgbClr val="464646"/>
              </a:solidFill>
              <a:latin typeface="Arial"/>
            </a:endParaRPr>
          </a:p>
        </p:txBody>
      </p:sp>
      <p:pic>
        <p:nvPicPr>
          <p:cNvPr id="113" name="Picture 3"/>
          <p:cNvPicPr/>
          <p:nvPr/>
        </p:nvPicPr>
        <p:blipFill>
          <a:blip r:embed="rId3"/>
          <a:stretch/>
        </p:blipFill>
        <p:spPr>
          <a:xfrm>
            <a:off x="7467480" y="5562720"/>
            <a:ext cx="1751760" cy="1350360"/>
          </a:xfrm>
          <a:prstGeom prst="rect">
            <a:avLst/>
          </a:prstGeom>
          <a:ln>
            <a:noFill/>
          </a:ln>
        </p:spPr>
      </p:pic>
      <p:pic>
        <p:nvPicPr>
          <p:cNvPr id="114" name="Content Placeholder 4"/>
          <p:cNvPicPr/>
          <p:nvPr/>
        </p:nvPicPr>
        <p:blipFill>
          <a:blip r:embed="rId4"/>
          <a:srcRect l="5814" r="4484" b="43238"/>
          <a:stretch/>
        </p:blipFill>
        <p:spPr>
          <a:xfrm>
            <a:off x="1295280" y="1066680"/>
            <a:ext cx="5878080" cy="2833560"/>
          </a:xfrm>
          <a:prstGeom prst="rect">
            <a:avLst/>
          </a:prstGeom>
          <a:ln>
            <a:noFill/>
          </a:ln>
        </p:spPr>
      </p:pic>
      <p:pic>
        <p:nvPicPr>
          <p:cNvPr id="115" name="Picture 3"/>
          <p:cNvPicPr/>
          <p:nvPr/>
        </p:nvPicPr>
        <p:blipFill>
          <a:blip r:embed="rId5"/>
          <a:srcRect l="22198" t="43711" r="3802" b="14334"/>
          <a:stretch/>
        </p:blipFill>
        <p:spPr>
          <a:xfrm>
            <a:off x="1295280" y="4120200"/>
            <a:ext cx="5866920" cy="2203920"/>
          </a:xfrm>
          <a:prstGeom prst="rect">
            <a:avLst/>
          </a:prstGeom>
          <a:ln>
            <a:noFill/>
          </a:ln>
        </p:spPr>
      </p:pic>
      <p:sp>
        <p:nvSpPr>
          <p:cNvPr id="116" name="CustomShape 2"/>
          <p:cNvSpPr/>
          <p:nvPr/>
        </p:nvSpPr>
        <p:spPr>
          <a:xfrm>
            <a:off x="7615440" y="274320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1998</a:t>
            </a:r>
            <a:endParaRPr lang="en-US" sz="1800" b="0" strike="noStrike" spc="-1">
              <a:latin typeface="Arial"/>
            </a:endParaRPr>
          </a:p>
        </p:txBody>
      </p:sp>
      <p:sp>
        <p:nvSpPr>
          <p:cNvPr id="117" name="CustomShape 3"/>
          <p:cNvSpPr/>
          <p:nvPr/>
        </p:nvSpPr>
        <p:spPr>
          <a:xfrm>
            <a:off x="7777440" y="4853160"/>
            <a:ext cx="68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0000"/>
                </a:solidFill>
                <a:latin typeface="Arial"/>
              </a:rPr>
              <a:t>2013</a:t>
            </a:r>
            <a:endParaRPr lang="en-US" sz="1800" b="0" strike="noStrike" spc="-1">
              <a:latin typeface="Arial"/>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Picture 5" descr="tb"/>
          <p:cNvPicPr/>
          <p:nvPr/>
        </p:nvPicPr>
        <p:blipFill>
          <a:blip r:embed="rId2"/>
          <a:stretch/>
        </p:blipFill>
        <p:spPr>
          <a:xfrm>
            <a:off x="1447920" y="163440"/>
            <a:ext cx="7695720" cy="533160"/>
          </a:xfrm>
          <a:prstGeom prst="rect">
            <a:avLst/>
          </a:prstGeom>
          <a:ln>
            <a:noFill/>
          </a:ln>
        </p:spPr>
      </p:pic>
      <p:sp>
        <p:nvSpPr>
          <p:cNvPr id="119"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What is Hadoop?</a:t>
            </a:r>
            <a:endParaRPr lang="en-US" sz="2400" b="0" strike="noStrike" spc="-1">
              <a:solidFill>
                <a:srgbClr val="464646"/>
              </a:solidFill>
              <a:latin typeface="Arial"/>
            </a:endParaRPr>
          </a:p>
        </p:txBody>
      </p:sp>
      <p:pic>
        <p:nvPicPr>
          <p:cNvPr id="120" name="Picture 3"/>
          <p:cNvPicPr/>
          <p:nvPr/>
        </p:nvPicPr>
        <p:blipFill>
          <a:blip r:embed="rId3"/>
          <a:stretch/>
        </p:blipFill>
        <p:spPr>
          <a:xfrm>
            <a:off x="7467480" y="5562720"/>
            <a:ext cx="1751760" cy="1350360"/>
          </a:xfrm>
          <a:prstGeom prst="rect">
            <a:avLst/>
          </a:prstGeom>
          <a:ln>
            <a:noFill/>
          </a:ln>
        </p:spPr>
      </p:pic>
      <p:sp>
        <p:nvSpPr>
          <p:cNvPr id="121" name="CustomShape 2"/>
          <p:cNvSpPr/>
          <p:nvPr/>
        </p:nvSpPr>
        <p:spPr>
          <a:xfrm>
            <a:off x="1371600" y="1066680"/>
            <a:ext cx="6629040" cy="5576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464646"/>
              </a:buClr>
              <a:buFont typeface="Arial"/>
              <a:buChar char="•"/>
            </a:pPr>
            <a:r>
              <a:rPr lang="en-US" sz="1800" b="1" u="sng" strike="noStrike" spc="-1">
                <a:solidFill>
                  <a:srgbClr val="464646"/>
                </a:solidFill>
                <a:uFillTx/>
                <a:latin typeface="Arial"/>
              </a:rPr>
              <a:t>Hadoop: </a:t>
            </a:r>
            <a:endParaRPr lang="en-US" sz="1800" b="0" strike="noStrike" spc="-1">
              <a:latin typeface="Arial"/>
            </a:endParaRPr>
          </a:p>
          <a:p>
            <a:pPr>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an open-source software framework that supports data-intensive distributed applications, licensed under the Apache v2 license.</a:t>
            </a:r>
            <a:endParaRPr lang="en-US" sz="1800" b="0" strike="noStrike" spc="-1">
              <a:latin typeface="Arial"/>
            </a:endParaRPr>
          </a:p>
          <a:p>
            <a:pPr>
              <a:lnSpc>
                <a:spcPct val="100000"/>
              </a:lnSpc>
            </a:pPr>
            <a:endParaRPr lang="en-US" sz="1800" b="0" strike="noStrike" spc="-1">
              <a:latin typeface="Arial"/>
            </a:endParaRPr>
          </a:p>
          <a:p>
            <a:pPr marL="285840" indent="-285480">
              <a:lnSpc>
                <a:spcPct val="100000"/>
              </a:lnSpc>
              <a:buClr>
                <a:srgbClr val="464646"/>
              </a:buClr>
              <a:buFont typeface="Arial"/>
              <a:buChar char="•"/>
            </a:pPr>
            <a:r>
              <a:rPr lang="en-US" sz="1800" b="1" u="sng" strike="noStrike" spc="-1">
                <a:solidFill>
                  <a:srgbClr val="464646"/>
                </a:solidFill>
                <a:uFillTx/>
                <a:latin typeface="Arial"/>
              </a:rPr>
              <a:t>Goals / Requirements: </a:t>
            </a:r>
            <a:endParaRPr lang="en-US" sz="1800" b="0" strike="noStrike" spc="-1">
              <a:latin typeface="Arial"/>
            </a:endParaRPr>
          </a:p>
          <a:p>
            <a:pPr marL="457200">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Abstract and facilitate the storage and processing of large and/or rapidly growing data sets</a:t>
            </a:r>
            <a:endParaRPr lang="en-US" sz="1800" b="0" strike="noStrike" spc="-1">
              <a:latin typeface="Arial"/>
            </a:endParaRPr>
          </a:p>
          <a:p>
            <a:pPr marL="1200240" lvl="2" indent="-285480">
              <a:lnSpc>
                <a:spcPct val="100000"/>
              </a:lnSpc>
              <a:buClr>
                <a:srgbClr val="808080"/>
              </a:buClr>
              <a:buFont typeface="Arial"/>
              <a:buChar char="•"/>
            </a:pPr>
            <a:r>
              <a:rPr lang="en-US" sz="1800" b="0" strike="noStrike" spc="-1">
                <a:solidFill>
                  <a:srgbClr val="808080"/>
                </a:solidFill>
                <a:latin typeface="Arial"/>
              </a:rPr>
              <a:t>Structured and non-structured data</a:t>
            </a:r>
            <a:endParaRPr lang="en-US" sz="1800" b="0" strike="noStrike" spc="-1">
              <a:latin typeface="Arial"/>
            </a:endParaRPr>
          </a:p>
          <a:p>
            <a:pPr marL="1200240" lvl="2" indent="-285480">
              <a:lnSpc>
                <a:spcPct val="100000"/>
              </a:lnSpc>
              <a:buClr>
                <a:srgbClr val="808080"/>
              </a:buClr>
              <a:buFont typeface="Arial"/>
              <a:buChar char="•"/>
            </a:pPr>
            <a:r>
              <a:rPr lang="en-US" sz="1800" b="0" strike="noStrike" spc="-1">
                <a:solidFill>
                  <a:srgbClr val="808080"/>
                </a:solidFill>
                <a:latin typeface="Arial"/>
              </a:rPr>
              <a:t>Simple programming models</a:t>
            </a:r>
            <a:endParaRPr lang="en-US" sz="1800" b="0" strike="noStrike" spc="-1">
              <a:latin typeface="Arial"/>
            </a:endParaRPr>
          </a:p>
          <a:p>
            <a:pPr>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High scalability and availability</a:t>
            </a:r>
            <a:endParaRPr lang="en-US" sz="1800" b="0" strike="noStrike" spc="-1">
              <a:latin typeface="Arial"/>
            </a:endParaRPr>
          </a:p>
          <a:p>
            <a:pPr>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Use commodity (cheap!) hardware with little redundancy</a:t>
            </a:r>
            <a:endParaRPr lang="en-US" sz="1800" b="0" strike="noStrike" spc="-1">
              <a:latin typeface="Arial"/>
            </a:endParaRPr>
          </a:p>
          <a:p>
            <a:pPr>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Fault-tolerance</a:t>
            </a:r>
            <a:endParaRPr lang="en-US" sz="1800" b="0" strike="noStrike" spc="-1">
              <a:latin typeface="Arial"/>
            </a:endParaRPr>
          </a:p>
          <a:p>
            <a:pPr>
              <a:lnSpc>
                <a:spcPct val="100000"/>
              </a:lnSpc>
            </a:pPr>
            <a:endParaRPr lang="en-US" sz="1800" b="0" strike="noStrike" spc="-1">
              <a:latin typeface="Arial"/>
            </a:endParaRPr>
          </a:p>
          <a:p>
            <a:pPr marL="743040" lvl="1" indent="-285480">
              <a:lnSpc>
                <a:spcPct val="100000"/>
              </a:lnSpc>
              <a:buClr>
                <a:srgbClr val="464646"/>
              </a:buClr>
              <a:buFont typeface="Arial"/>
              <a:buChar char="•"/>
            </a:pPr>
            <a:r>
              <a:rPr lang="en-US" sz="1800" b="0" strike="noStrike" spc="-1">
                <a:solidFill>
                  <a:srgbClr val="464646"/>
                </a:solidFill>
                <a:latin typeface="Arial"/>
              </a:rPr>
              <a:t>Move computation rather than data</a:t>
            </a:r>
            <a:endParaRPr lang="en-US" sz="1800" b="0" strike="noStrike" spc="-1">
              <a:latin typeface="Arial"/>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7445F87-C53B-4320-AE1F-87F711B47958}"/>
              </a:ext>
            </a:extLst>
          </p:cNvPr>
          <p:cNvSpPr>
            <a:spLocks noGrp="1"/>
          </p:cNvSpPr>
          <p:nvPr>
            <p:ph type="subTitle"/>
          </p:nvPr>
        </p:nvSpPr>
        <p:spPr>
          <a:xfrm>
            <a:off x="308876" y="1409330"/>
            <a:ext cx="8634739" cy="5275510"/>
          </a:xfrm>
        </p:spPr>
        <p:txBody>
          <a:bodyPr/>
          <a:lstStyle/>
          <a:p>
            <a:endParaRPr lang="en-US" dirty="0"/>
          </a:p>
        </p:txBody>
      </p:sp>
      <p:pic>
        <p:nvPicPr>
          <p:cNvPr id="2050" name="Picture 2" descr="Hadoop Ecosystem Components and Its Architecture">
            <a:extLst>
              <a:ext uri="{FF2B5EF4-FFF2-40B4-BE49-F238E27FC236}">
                <a16:creationId xmlns:a16="http://schemas.microsoft.com/office/drawing/2014/main" id="{F6D61552-8898-4E17-8FEE-BB7475C2F2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934" y="1571255"/>
            <a:ext cx="7661366"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157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 name="Picture 5" descr="tb"/>
          <p:cNvPicPr/>
          <p:nvPr/>
        </p:nvPicPr>
        <p:blipFill>
          <a:blip r:embed="rId2"/>
          <a:stretch/>
        </p:blipFill>
        <p:spPr>
          <a:xfrm>
            <a:off x="1447920" y="163440"/>
            <a:ext cx="7695720" cy="533160"/>
          </a:xfrm>
          <a:prstGeom prst="rect">
            <a:avLst/>
          </a:prstGeom>
          <a:ln>
            <a:noFill/>
          </a:ln>
        </p:spPr>
      </p:pic>
      <p:sp>
        <p:nvSpPr>
          <p:cNvPr id="123" name="TextShape 1"/>
          <p:cNvSpPr txBox="1"/>
          <p:nvPr/>
        </p:nvSpPr>
        <p:spPr>
          <a:xfrm>
            <a:off x="1523880" y="173160"/>
            <a:ext cx="7138800" cy="490320"/>
          </a:xfrm>
          <a:prstGeom prst="rect">
            <a:avLst/>
          </a:prstGeom>
          <a:noFill/>
          <a:ln>
            <a:noFill/>
          </a:ln>
        </p:spPr>
        <p:txBody>
          <a:bodyPr anchor="ctr">
            <a:noAutofit/>
          </a:bodyPr>
          <a:lstStyle/>
          <a:p>
            <a:pPr>
              <a:lnSpc>
                <a:spcPct val="100000"/>
              </a:lnSpc>
            </a:pPr>
            <a:r>
              <a:rPr lang="en-US" sz="2400" b="0" strike="noStrike" spc="-1">
                <a:solidFill>
                  <a:srgbClr val="FFFFFF"/>
                </a:solidFill>
                <a:latin typeface="Cambria"/>
              </a:rPr>
              <a:t>Hadoop Framework Tools</a:t>
            </a:r>
            <a:endParaRPr lang="en-US" sz="2400" b="0" strike="noStrike" spc="-1">
              <a:solidFill>
                <a:srgbClr val="464646"/>
              </a:solidFill>
              <a:latin typeface="Arial"/>
            </a:endParaRPr>
          </a:p>
        </p:txBody>
      </p:sp>
      <p:pic>
        <p:nvPicPr>
          <p:cNvPr id="124" name="Picture 3"/>
          <p:cNvPicPr/>
          <p:nvPr/>
        </p:nvPicPr>
        <p:blipFill>
          <a:blip r:embed="rId3"/>
          <a:stretch/>
        </p:blipFill>
        <p:spPr>
          <a:xfrm>
            <a:off x="7467480" y="5562720"/>
            <a:ext cx="1751760" cy="1350360"/>
          </a:xfrm>
          <a:prstGeom prst="rect">
            <a:avLst/>
          </a:prstGeom>
          <a:ln>
            <a:noFill/>
          </a:ln>
        </p:spPr>
      </p:pic>
      <p:pic>
        <p:nvPicPr>
          <p:cNvPr id="125" name="Picture 2" descr="http://rationalintelligence.com/wp_log/wp-content/uploads/2011/08/Picture20.png"/>
          <p:cNvPicPr/>
          <p:nvPr/>
        </p:nvPicPr>
        <p:blipFill>
          <a:blip r:embed="rId4"/>
          <a:stretch/>
        </p:blipFill>
        <p:spPr>
          <a:xfrm>
            <a:off x="1234440" y="1371600"/>
            <a:ext cx="7543440" cy="4356720"/>
          </a:xfrm>
          <a:prstGeom prst="rect">
            <a:avLst/>
          </a:prstGeom>
          <a:ln>
            <a:noFill/>
          </a:ln>
        </p:spPr>
      </p:pic>
    </p:spTree>
  </p:cSld>
  <p:clrMapOvr>
    <a:masterClrMapping/>
  </p:clrMapOvr>
  <p:transition>
    <p:fade/>
  </p:transition>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6" presetClass="entr" fill="hold" nodeType="with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wipe(down)">
                                      <p:cBhvr additive="repl">
                                        <p:cTn id="7" dur="580">
                                          <p:stCondLst>
                                            <p:cond delay="0"/>
                                          </p:stCondLst>
                                        </p:cTn>
                                        <p:tgtEl>
                                          <p:spTgt spid="125"/>
                                        </p:tgtEl>
                                      </p:cBhvr>
                                    </p:animEffect>
                                    <p:anim calcmode="lin" valueType="num">
                                      <p:cBhvr additive="repl">
                                        <p:cTn id="8" dur="1822">
                                          <p:stCondLst>
                                            <p:cond delay="0"/>
                                          </p:stCondLst>
                                        </p:cTn>
                                        <p:tgtEl>
                                          <p:spTgt spid="125"/>
                                        </p:tgtEl>
                                        <p:attrNameLst>
                                          <p:attrName>ppt_x</p:attrName>
                                        </p:attrNameLst>
                                      </p:cBhvr>
                                      <p:tavLst>
                                        <p:tav tm="0">
                                          <p:val>
                                            <p:strVal val="#ppt_x-0.25"/>
                                          </p:val>
                                        </p:tav>
                                        <p:tav tm="100000">
                                          <p:val>
                                            <p:strVal val="#ppt_x"/>
                                          </p:val>
                                        </p:tav>
                                      </p:tavLst>
                                    </p:anim>
                                    <p:anim calcmode="lin" valueType="num">
                                      <p:cBhvr additive="repl">
                                        <p:cTn id="9" dur="664">
                                          <p:stCondLst>
                                            <p:cond delay="0"/>
                                          </p:stCondLst>
                                        </p:cTn>
                                        <p:tgtEl>
                                          <p:spTgt spid="125"/>
                                        </p:tgtEl>
                                        <p:attrNameLst>
                                          <p:attrName>ppt_y</p:attrName>
                                        </p:attrNameLst>
                                      </p:cBhvr>
                                      <p:tavLst>
                                        <p:tav tm="0" fmla="y-sin(pi*$)/3">
                                          <p:val>
                                            <p:fltVal val="0.5"/>
                                          </p:val>
                                        </p:tav>
                                        <p:tav tm="100000" fmla="y-sin(pi*$)/3">
                                          <p:val>
                                            <p:fltVal val="1"/>
                                          </p:val>
                                        </p:tav>
                                      </p:tavLst>
                                    </p:anim>
                                    <p:anim calcmode="lin" valueType="num">
                                      <p:cBhvr additive="repl">
                                        <p:cTn id="10" dur="664">
                                          <p:stCondLst>
                                            <p:cond delay="664"/>
                                          </p:stCondLst>
                                        </p:cTn>
                                        <p:tgtEl>
                                          <p:spTgt spid="125"/>
                                        </p:tgtEl>
                                        <p:attrNameLst>
                                          <p:attrName>ppt_y</p:attrName>
                                        </p:attrNameLst>
                                      </p:cBhvr>
                                      <p:tavLst>
                                        <p:tav tm="0" fmla="y-sin(pi*$)/9">
                                          <p:val>
                                            <p:fltVal val="0"/>
                                          </p:val>
                                        </p:tav>
                                        <p:tav tm="100000" fmla="y-sin(pi*$)/9">
                                          <p:val>
                                            <p:fltVal val="1"/>
                                          </p:val>
                                        </p:tav>
                                      </p:tavLst>
                                    </p:anim>
                                    <p:anim calcmode="lin" valueType="num">
                                      <p:cBhvr additive="repl">
                                        <p:cTn id="11" dur="332">
                                          <p:stCondLst>
                                            <p:cond delay="1324"/>
                                          </p:stCondLst>
                                        </p:cTn>
                                        <p:tgtEl>
                                          <p:spTgt spid="125"/>
                                        </p:tgtEl>
                                        <p:attrNameLst>
                                          <p:attrName>ppt_y</p:attrName>
                                        </p:attrNameLst>
                                      </p:cBhvr>
                                      <p:tavLst>
                                        <p:tav tm="0" fmla="y-sin(pi*$)/27">
                                          <p:val>
                                            <p:fltVal val="0"/>
                                          </p:val>
                                        </p:tav>
                                        <p:tav tm="100000" fmla="y-sin(pi*$)/27">
                                          <p:val>
                                            <p:fltVal val="1"/>
                                          </p:val>
                                        </p:tav>
                                      </p:tavLst>
                                    </p:anim>
                                    <p:anim calcmode="lin" valueType="num">
                                      <p:cBhvr additive="repl">
                                        <p:cTn id="12" dur="164">
                                          <p:stCondLst>
                                            <p:cond delay="1656"/>
                                          </p:stCondLst>
                                        </p:cTn>
                                        <p:tgtEl>
                                          <p:spTgt spid="125"/>
                                        </p:tgtEl>
                                        <p:attrNameLst>
                                          <p:attrName>ppt_y</p:attrName>
                                        </p:attrNameLst>
                                      </p:cBhvr>
                                      <p:tavLst>
                                        <p:tav tm="0" fmla="y-sin(pi*$)/81">
                                          <p:val>
                                            <p:fltVal val="0"/>
                                          </p:val>
                                        </p:tav>
                                        <p:tav tm="100000" fmla="y-sin(pi*$)/81">
                                          <p:val>
                                            <p:fltVal val="1"/>
                                          </p:val>
                                        </p:tav>
                                      </p:tavLst>
                                    </p:anim>
                                    <p:animScale>
                                      <p:cBhvr>
                                        <p:cTn id="13" dur="26" fill="hold">
                                          <p:stCondLst>
                                            <p:cond delay="650"/>
                                          </p:stCondLst>
                                        </p:cTn>
                                        <p:tgtEl>
                                          <p:spTgt spid="125"/>
                                        </p:tgtEl>
                                      </p:cBhvr>
                                      <p:to x="100000" y="60000"/>
                                    </p:animScale>
                                    <p:animScale>
                                      <p:cBhvr>
                                        <p:cTn id="14" dur="166" fill="hold">
                                          <p:stCondLst>
                                            <p:cond delay="676"/>
                                          </p:stCondLst>
                                        </p:cTn>
                                        <p:tgtEl>
                                          <p:spTgt spid="125"/>
                                        </p:tgtEl>
                                      </p:cBhvr>
                                      <p:to x="100000" y="100000"/>
                                    </p:animScale>
                                    <p:animScale>
                                      <p:cBhvr>
                                        <p:cTn id="15" dur="26" fill="hold">
                                          <p:stCondLst>
                                            <p:cond delay="1312"/>
                                          </p:stCondLst>
                                        </p:cTn>
                                        <p:tgtEl>
                                          <p:spTgt spid="125"/>
                                        </p:tgtEl>
                                      </p:cBhvr>
                                      <p:to x="100000" y="80000"/>
                                    </p:animScale>
                                    <p:animScale>
                                      <p:cBhvr>
                                        <p:cTn id="16" dur="166" fill="hold">
                                          <p:stCondLst>
                                            <p:cond delay="1338"/>
                                          </p:stCondLst>
                                        </p:cTn>
                                        <p:tgtEl>
                                          <p:spTgt spid="125"/>
                                        </p:tgtEl>
                                      </p:cBhvr>
                                      <p:to x="100000" y="100000"/>
                                    </p:animScale>
                                    <p:animScale>
                                      <p:cBhvr>
                                        <p:cTn id="17" dur="26" fill="hold">
                                          <p:stCondLst>
                                            <p:cond delay="1642"/>
                                          </p:stCondLst>
                                        </p:cTn>
                                        <p:tgtEl>
                                          <p:spTgt spid="125"/>
                                        </p:tgtEl>
                                      </p:cBhvr>
                                      <p:to x="100000" y="90000"/>
                                    </p:animScale>
                                    <p:animScale>
                                      <p:cBhvr>
                                        <p:cTn id="18" dur="166" fill="hold">
                                          <p:stCondLst>
                                            <p:cond delay="1668"/>
                                          </p:stCondLst>
                                        </p:cTn>
                                        <p:tgtEl>
                                          <p:spTgt spid="125"/>
                                        </p:tgtEl>
                                      </p:cBhvr>
                                      <p:to x="100000" y="100000"/>
                                    </p:animScale>
                                    <p:animScale>
                                      <p:cBhvr>
                                        <p:cTn id="19" dur="26" fill="hold">
                                          <p:stCondLst>
                                            <p:cond delay="1808"/>
                                          </p:stCondLst>
                                        </p:cTn>
                                        <p:tgtEl>
                                          <p:spTgt spid="125"/>
                                        </p:tgtEl>
                                      </p:cBhvr>
                                      <p:to x="100000" y="95000"/>
                                    </p:animScale>
                                    <p:animScale>
                                      <p:cBhvr>
                                        <p:cTn id="20" dur="166" fill="hold">
                                          <p:stCondLst>
                                            <p:cond delay="1834"/>
                                          </p:stCondLst>
                                        </p:cTn>
                                        <p:tgtEl>
                                          <p:spTgt spid="12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FFFFFF"/>
      </a:dk2>
      <a:lt2>
        <a:srgbClr val="13455B"/>
      </a:lt2>
      <a:accent1>
        <a:srgbClr val="E4F2FD"/>
      </a:accent1>
      <a:accent2>
        <a:srgbClr val="2C99C7"/>
      </a:accent2>
      <a:accent3>
        <a:srgbClr val="FFFFFF"/>
      </a:accent3>
      <a:accent4>
        <a:srgbClr val="3A3A3A"/>
      </a:accent4>
      <a:accent5>
        <a:srgbClr val="EFF7FE"/>
      </a:accent5>
      <a:accent6>
        <a:srgbClr val="278AB4"/>
      </a:accent6>
      <a:hlink>
        <a:srgbClr val="21759B"/>
      </a:hlink>
      <a:folHlink>
        <a:srgbClr val="D54E2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FFFFFF"/>
      </a:dk2>
      <a:lt2>
        <a:srgbClr val="13455B"/>
      </a:lt2>
      <a:accent1>
        <a:srgbClr val="E4F2FD"/>
      </a:accent1>
      <a:accent2>
        <a:srgbClr val="2C99C7"/>
      </a:accent2>
      <a:accent3>
        <a:srgbClr val="FFFFFF"/>
      </a:accent3>
      <a:accent4>
        <a:srgbClr val="3A3A3A"/>
      </a:accent4>
      <a:accent5>
        <a:srgbClr val="EFF7FE"/>
      </a:accent5>
      <a:accent6>
        <a:srgbClr val="278AB4"/>
      </a:accent6>
      <a:hlink>
        <a:srgbClr val="21759B"/>
      </a:hlink>
      <a:folHlink>
        <a:srgbClr val="D54E2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3495</TotalTime>
  <Words>1940</Words>
  <Application>Microsoft Office PowerPoint</Application>
  <PresentationFormat>On-screen Show (4:3)</PresentationFormat>
  <Paragraphs>144</Paragraphs>
  <Slides>48</Slides>
  <Notes>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48</vt:i4>
      </vt:variant>
    </vt:vector>
  </HeadingPairs>
  <TitlesOfParts>
    <vt:vector size="64" baseType="lpstr">
      <vt:lpstr>AmazonEmber</vt:lpstr>
      <vt:lpstr>AmazonEmberBold</vt:lpstr>
      <vt:lpstr>Arial</vt:lpstr>
      <vt:lpstr>Arial</vt:lpstr>
      <vt:lpstr>Cambria</vt:lpstr>
      <vt:lpstr>IBM Plex Sans</vt:lpstr>
      <vt:lpstr>noto sans</vt:lpstr>
      <vt:lpstr>proxima_novaregular</vt:lpstr>
      <vt:lpstr>Source Sans Pro</vt:lpstr>
      <vt:lpstr>StarSymbol</vt:lpstr>
      <vt:lpstr>Symbol</vt:lpstr>
      <vt:lpstr>Times New Roman</vt:lpstr>
      <vt:lpstr>urw-din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YARN</vt:lpstr>
      <vt:lpstr>PowerPoint Presentation</vt:lpstr>
      <vt:lpstr>PowerPoint Presentation</vt:lpstr>
      <vt:lpstr>PowerPoint Presentation</vt:lpstr>
      <vt:lpstr>PowerPoint Presentation</vt:lpstr>
      <vt:lpstr>Hadoop Ozone (2020)</vt:lpstr>
      <vt:lpstr>PowerPoint Presentation</vt:lpstr>
      <vt:lpstr>PowerPoint Presentation</vt:lpstr>
      <vt:lpstr>PowerPoint Presentation</vt:lpstr>
      <vt:lpstr>mahout</vt:lpstr>
      <vt:lpstr>Features of Mahout </vt:lpstr>
      <vt:lpstr>Set up mahout</vt:lpstr>
      <vt:lpstr>hive</vt:lpstr>
      <vt:lpstr>PowerPoint Presentation</vt:lpstr>
      <vt:lpstr>PowerPoint Presentation</vt:lpstr>
      <vt:lpstr>Zookeeper</vt:lpstr>
      <vt:lpstr>Sqoop (SQL-to-Hadoop) </vt:lpstr>
      <vt:lpstr>Apache Spark </vt:lpstr>
      <vt:lpstr>Flume </vt:lpstr>
      <vt:lpstr>Ambari: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phuferris</dc:creator>
  <dc:description/>
  <cp:lastModifiedBy>Abuzar Zulfiqar</cp:lastModifiedBy>
  <cp:revision>151</cp:revision>
  <dcterms:created xsi:type="dcterms:W3CDTF">2013-04-19T19:10:00Z</dcterms:created>
  <dcterms:modified xsi:type="dcterms:W3CDTF">2022-04-03T12:51:22Z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55</vt:i4>
  </property>
</Properties>
</file>